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4"/>
  </p:sldMasterIdLst>
  <p:notesMasterIdLst>
    <p:notesMasterId r:id="rId45"/>
  </p:notesMasterIdLst>
  <p:handoutMasterIdLst>
    <p:handoutMasterId r:id="rId46"/>
  </p:handoutMasterIdLst>
  <p:sldIdLst>
    <p:sldId id="270" r:id="rId5"/>
    <p:sldId id="375" r:id="rId6"/>
    <p:sldId id="384" r:id="rId7"/>
    <p:sldId id="380" r:id="rId8"/>
    <p:sldId id="477" r:id="rId9"/>
    <p:sldId id="496" r:id="rId10"/>
    <p:sldId id="497" r:id="rId11"/>
    <p:sldId id="498" r:id="rId12"/>
    <p:sldId id="518" r:id="rId13"/>
    <p:sldId id="517"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463" r:id="rId31"/>
    <p:sldId id="471" r:id="rId32"/>
    <p:sldId id="472" r:id="rId33"/>
    <p:sldId id="473" r:id="rId34"/>
    <p:sldId id="474" r:id="rId35"/>
    <p:sldId id="456" r:id="rId36"/>
    <p:sldId id="457" r:id="rId37"/>
    <p:sldId id="469" r:id="rId38"/>
    <p:sldId id="475" r:id="rId39"/>
    <p:sldId id="470" r:id="rId40"/>
    <p:sldId id="476" r:id="rId41"/>
    <p:sldId id="468" r:id="rId42"/>
    <p:sldId id="421" r:id="rId43"/>
    <p:sldId id="451" r:id="rId4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C0D9C0B-36C0-416F-9302-F7E4B8869B51}">
          <p14:sldIdLst>
            <p14:sldId id="270"/>
            <p14:sldId id="375"/>
            <p14:sldId id="384"/>
            <p14:sldId id="380"/>
            <p14:sldId id="477"/>
            <p14:sldId id="496"/>
            <p14:sldId id="497"/>
            <p14:sldId id="498"/>
            <p14:sldId id="518"/>
            <p14:sldId id="517"/>
            <p14:sldId id="501"/>
            <p14:sldId id="502"/>
            <p14:sldId id="503"/>
            <p14:sldId id="504"/>
            <p14:sldId id="505"/>
            <p14:sldId id="506"/>
            <p14:sldId id="507"/>
            <p14:sldId id="508"/>
            <p14:sldId id="509"/>
            <p14:sldId id="510"/>
            <p14:sldId id="511"/>
            <p14:sldId id="512"/>
            <p14:sldId id="513"/>
            <p14:sldId id="514"/>
            <p14:sldId id="515"/>
            <p14:sldId id="516"/>
            <p14:sldId id="463"/>
            <p14:sldId id="471"/>
            <p14:sldId id="472"/>
            <p14:sldId id="473"/>
            <p14:sldId id="474"/>
            <p14:sldId id="456"/>
            <p14:sldId id="457"/>
            <p14:sldId id="469"/>
            <p14:sldId id="475"/>
            <p14:sldId id="470"/>
            <p14:sldId id="476"/>
            <p14:sldId id="468"/>
            <p14:sldId id="421"/>
            <p14:sldId id="45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ce, Anne (CoveredCA)" initials="PA(" lastIdx="4" clrIdx="0">
    <p:extLst>
      <p:ext uri="{19B8F6BF-5375-455C-9EA6-DF929625EA0E}">
        <p15:presenceInfo xmlns:p15="http://schemas.microsoft.com/office/powerpoint/2012/main" userId="S-1-5-21-2847421635-2626711533-3026931094-8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19B9CA"/>
    <a:srgbClr val="FF4747"/>
    <a:srgbClr val="DCB626"/>
    <a:srgbClr val="CDCDCD"/>
    <a:srgbClr val="DDDDDD"/>
    <a:srgbClr val="5A5A59"/>
    <a:srgbClr val="4783C0"/>
    <a:srgbClr val="CECFCD"/>
    <a:srgbClr val="DDD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2" autoAdjust="0"/>
    <p:restoredTop sz="92806" autoAdjust="0"/>
  </p:normalViewPr>
  <p:slideViewPr>
    <p:cSldViewPr snapToGrid="0" snapToObjects="1">
      <p:cViewPr varScale="1">
        <p:scale>
          <a:sx n="141" d="100"/>
          <a:sy n="141" d="100"/>
        </p:scale>
        <p:origin x="114"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327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9D95E-5A47-424A-8637-F826737F98E8}" type="doc">
      <dgm:prSet loTypeId="urn:microsoft.com/office/officeart/2005/8/layout/chevron1" loCatId="process" qsTypeId="urn:microsoft.com/office/officeart/2005/8/quickstyle/simple1" qsCatId="simple" csTypeId="urn:microsoft.com/office/officeart/2005/8/colors/accent5_4" csCatId="accent5" phldr="1"/>
      <dgm:spPr/>
    </dgm:pt>
    <dgm:pt modelId="{CE17929F-1CE7-4D10-B5E6-8A79E2328E64}">
      <dgm:prSet phldrT="[Text]" custT="1"/>
      <dgm:spPr>
        <a:xfrm>
          <a:off x="3474" y="0"/>
          <a:ext cx="2022276" cy="751114"/>
        </a:xfrm>
        <a:solidFill>
          <a:srgbClr val="57B09A">
            <a:shade val="50000"/>
            <a:hueOff val="0"/>
            <a:satOff val="0"/>
            <a:lumOff val="0"/>
            <a:alpha val="78000"/>
          </a:srgbClr>
        </a:solidFill>
        <a:ln w="25400" cap="flat" cmpd="sng" algn="ctr">
          <a:solidFill>
            <a:srgbClr val="FFFFFF">
              <a:hueOff val="0"/>
              <a:satOff val="0"/>
              <a:lumOff val="0"/>
              <a:alphaOff val="0"/>
            </a:srgbClr>
          </a:solidFill>
          <a:prstDash val="solid"/>
        </a:ln>
        <a:effectLst/>
      </dgm:spPr>
      <dgm:t>
        <a:bodyPr/>
        <a:lstStyle/>
        <a:p>
          <a:r>
            <a:rPr lang="en-US" sz="1200" b="1" dirty="0">
              <a:solidFill>
                <a:schemeClr val="bg1">
                  <a:lumMod val="85000"/>
                </a:schemeClr>
              </a:solidFill>
              <a:latin typeface="Arial"/>
              <a:ea typeface="+mn-ea"/>
              <a:cs typeface="+mn-cs"/>
            </a:rPr>
            <a:t>TRIPLE AIM</a:t>
          </a:r>
        </a:p>
      </dgm:t>
    </dgm:pt>
    <dgm:pt modelId="{343227AF-8048-4F84-9D6B-96470CA4FDFC}" type="parTrans" cxnId="{B23FBCDD-49E0-4366-A2C0-AE52ED7F3A43}">
      <dgm:prSet/>
      <dgm:spPr/>
      <dgm:t>
        <a:bodyPr/>
        <a:lstStyle/>
        <a:p>
          <a:endParaRPr lang="en-US" sz="1400"/>
        </a:p>
      </dgm:t>
    </dgm:pt>
    <dgm:pt modelId="{106A307C-DAC1-4297-B3BE-9AB1FE4530AB}" type="sibTrans" cxnId="{B23FBCDD-49E0-4366-A2C0-AE52ED7F3A43}">
      <dgm:prSet/>
      <dgm:spPr/>
      <dgm:t>
        <a:bodyPr/>
        <a:lstStyle/>
        <a:p>
          <a:endParaRPr lang="en-US" sz="1400"/>
        </a:p>
      </dgm:t>
    </dgm:pt>
    <dgm:pt modelId="{7973B819-3595-45FC-97F1-8E4A83F8E065}">
      <dgm:prSet phldrT="[Text]" custT="1"/>
      <dgm:spPr>
        <a:xfrm>
          <a:off x="3643572" y="0"/>
          <a:ext cx="2022276" cy="751114"/>
        </a:xfrm>
        <a:solidFill>
          <a:srgbClr val="57B09A">
            <a:shade val="50000"/>
            <a:hueOff val="-218625"/>
            <a:satOff val="-8273"/>
            <a:lumOff val="42004"/>
          </a:srgbClr>
        </a:solidFill>
        <a:ln w="25400" cap="flat" cmpd="sng" algn="ctr">
          <a:solidFill>
            <a:srgbClr val="FFFFFF">
              <a:hueOff val="0"/>
              <a:satOff val="0"/>
              <a:lumOff val="0"/>
              <a:alphaOff val="0"/>
            </a:srgbClr>
          </a:solidFill>
          <a:prstDash val="solid"/>
        </a:ln>
        <a:effectLst/>
      </dgm:spPr>
      <dgm:t>
        <a:bodyPr/>
        <a:lstStyle/>
        <a:p>
          <a:r>
            <a:rPr lang="en-US" sz="1100" baseline="0" dirty="0">
              <a:solidFill>
                <a:schemeClr val="accent5">
                  <a:lumMod val="50000"/>
                </a:schemeClr>
              </a:solidFill>
              <a:latin typeface="Arial"/>
              <a:ea typeface="+mn-ea"/>
              <a:cs typeface="+mn-cs"/>
            </a:rPr>
            <a:t>Improve health of populations</a:t>
          </a:r>
        </a:p>
      </dgm:t>
    </dgm:pt>
    <dgm:pt modelId="{F73A80E3-182A-4DE6-BC32-5FD27F17ECC5}" type="parTrans" cxnId="{A72067B6-D0AF-4357-9B9E-F8B1FFF3CB10}">
      <dgm:prSet/>
      <dgm:spPr/>
      <dgm:t>
        <a:bodyPr/>
        <a:lstStyle/>
        <a:p>
          <a:endParaRPr lang="en-US" sz="1400"/>
        </a:p>
      </dgm:t>
    </dgm:pt>
    <dgm:pt modelId="{98D7393B-AA13-4A5F-A505-869B580ACC02}" type="sibTrans" cxnId="{A72067B6-D0AF-4357-9B9E-F8B1FFF3CB10}">
      <dgm:prSet/>
      <dgm:spPr/>
      <dgm:t>
        <a:bodyPr/>
        <a:lstStyle/>
        <a:p>
          <a:endParaRPr lang="en-US" sz="1400"/>
        </a:p>
      </dgm:t>
    </dgm:pt>
    <dgm:pt modelId="{DE6FEC94-D2AB-4203-ABC1-5942F6DB63C5}">
      <dgm:prSet phldrT="[Text]" custT="1"/>
      <dgm:spPr>
        <a:xfrm>
          <a:off x="5463621" y="0"/>
          <a:ext cx="2022276" cy="751114"/>
        </a:xfrm>
        <a:solidFill>
          <a:schemeClr val="accent5">
            <a:lumMod val="60000"/>
            <a:lumOff val="40000"/>
            <a:alpha val="39000"/>
          </a:schemeClr>
        </a:solidFill>
        <a:ln w="25400" cap="flat" cmpd="sng" algn="ctr">
          <a:solidFill>
            <a:srgbClr val="FFFFFF">
              <a:hueOff val="0"/>
              <a:satOff val="0"/>
              <a:lumOff val="0"/>
              <a:alphaOff val="0"/>
            </a:srgbClr>
          </a:solidFill>
          <a:prstDash val="solid"/>
        </a:ln>
        <a:effectLst/>
      </dgm:spPr>
      <dgm:t>
        <a:bodyPr/>
        <a:lstStyle/>
        <a:p>
          <a:r>
            <a:rPr lang="en-US" sz="1100" dirty="0">
              <a:solidFill>
                <a:schemeClr val="accent5">
                  <a:lumMod val="50000"/>
                </a:schemeClr>
              </a:solidFill>
              <a:latin typeface="Arial"/>
              <a:ea typeface="+mn-ea"/>
              <a:cs typeface="+mn-cs"/>
            </a:rPr>
            <a:t>Reduce </a:t>
          </a:r>
          <a:r>
            <a:rPr lang="en-US" sz="1100" baseline="0" dirty="0">
              <a:solidFill>
                <a:schemeClr val="accent5">
                  <a:lumMod val="50000"/>
                </a:schemeClr>
              </a:solidFill>
              <a:latin typeface="Arial"/>
              <a:ea typeface="+mn-ea"/>
              <a:cs typeface="+mn-cs"/>
            </a:rPr>
            <a:t>costs</a:t>
          </a:r>
          <a:r>
            <a:rPr lang="en-US" sz="1100" dirty="0">
              <a:solidFill>
                <a:schemeClr val="accent5">
                  <a:lumMod val="50000"/>
                </a:schemeClr>
              </a:solidFill>
              <a:latin typeface="Arial"/>
              <a:ea typeface="+mn-ea"/>
              <a:cs typeface="+mn-cs"/>
            </a:rPr>
            <a:t> of health care</a:t>
          </a:r>
        </a:p>
      </dgm:t>
    </dgm:pt>
    <dgm:pt modelId="{AD4429D4-8676-4D78-9145-4DF301B017E4}" type="parTrans" cxnId="{2A1B6700-DB0A-4C88-B015-64C7B807BE75}">
      <dgm:prSet/>
      <dgm:spPr/>
      <dgm:t>
        <a:bodyPr/>
        <a:lstStyle/>
        <a:p>
          <a:endParaRPr lang="en-US" sz="1400"/>
        </a:p>
      </dgm:t>
    </dgm:pt>
    <dgm:pt modelId="{67E09C57-AA8B-42CA-81FE-DB48A7A276FD}" type="sibTrans" cxnId="{2A1B6700-DB0A-4C88-B015-64C7B807BE75}">
      <dgm:prSet/>
      <dgm:spPr/>
      <dgm:t>
        <a:bodyPr/>
        <a:lstStyle/>
        <a:p>
          <a:endParaRPr lang="en-US" sz="1400"/>
        </a:p>
      </dgm:t>
    </dgm:pt>
    <dgm:pt modelId="{93153EED-C772-4F0A-85BE-A04D5B8F7E55}">
      <dgm:prSet phldrT="[Text]" custT="1"/>
      <dgm:spPr>
        <a:xfrm>
          <a:off x="1823523" y="0"/>
          <a:ext cx="2022276" cy="751114"/>
        </a:xfrm>
        <a:solidFill>
          <a:srgbClr val="57B09A">
            <a:shade val="50000"/>
            <a:hueOff val="-109313"/>
            <a:satOff val="-4136"/>
            <a:lumOff val="21002"/>
            <a:alpha val="75000"/>
          </a:srgbClr>
        </a:solidFill>
        <a:ln w="25400" cap="flat" cmpd="sng" algn="ctr">
          <a:solidFill>
            <a:srgbClr val="FFFFFF">
              <a:hueOff val="0"/>
              <a:satOff val="0"/>
              <a:lumOff val="0"/>
              <a:alphaOff val="0"/>
            </a:srgbClr>
          </a:solidFill>
          <a:prstDash val="solid"/>
        </a:ln>
        <a:effectLst/>
      </dgm:spPr>
      <dgm:t>
        <a:bodyPr/>
        <a:lstStyle/>
        <a:p>
          <a:r>
            <a:rPr lang="en-US" sz="1100" baseline="0" dirty="0">
              <a:solidFill>
                <a:schemeClr val="accent5">
                  <a:lumMod val="50000"/>
                </a:schemeClr>
              </a:solidFill>
              <a:latin typeface="Arial"/>
              <a:ea typeface="+mn-ea"/>
              <a:cs typeface="+mn-cs"/>
            </a:rPr>
            <a:t>Improve consumer experience of care</a:t>
          </a:r>
        </a:p>
      </dgm:t>
    </dgm:pt>
    <dgm:pt modelId="{509E1F97-4F69-40DA-A481-EEC1313F8977}" type="parTrans" cxnId="{F222B00D-E7CD-485F-B882-CB19A0EBD0F1}">
      <dgm:prSet/>
      <dgm:spPr/>
      <dgm:t>
        <a:bodyPr/>
        <a:lstStyle/>
        <a:p>
          <a:endParaRPr lang="en-US" sz="1400"/>
        </a:p>
      </dgm:t>
    </dgm:pt>
    <dgm:pt modelId="{7572FFC9-8D82-47B2-8D64-74229F0FBEE8}" type="sibTrans" cxnId="{F222B00D-E7CD-485F-B882-CB19A0EBD0F1}">
      <dgm:prSet/>
      <dgm:spPr/>
      <dgm:t>
        <a:bodyPr/>
        <a:lstStyle/>
        <a:p>
          <a:endParaRPr lang="en-US" sz="1400"/>
        </a:p>
      </dgm:t>
    </dgm:pt>
    <dgm:pt modelId="{F0A6BBB6-98A7-4B95-BA2E-FD0EAB96A4C3}" type="pres">
      <dgm:prSet presAssocID="{F249D95E-5A47-424A-8637-F826737F98E8}" presName="Name0" presStyleCnt="0">
        <dgm:presLayoutVars>
          <dgm:dir/>
          <dgm:animLvl val="lvl"/>
          <dgm:resizeHandles val="exact"/>
        </dgm:presLayoutVars>
      </dgm:prSet>
      <dgm:spPr/>
    </dgm:pt>
    <dgm:pt modelId="{BCE755B1-8840-4179-BFB9-113C14670926}" type="pres">
      <dgm:prSet presAssocID="{CE17929F-1CE7-4D10-B5E6-8A79E2328E64}" presName="parTxOnly" presStyleLbl="node1" presStyleIdx="0" presStyleCnt="4" custScaleX="133418" custScaleY="101475" custLinFactNeighborX="-644" custLinFactNeighborY="31456">
        <dgm:presLayoutVars>
          <dgm:chMax val="0"/>
          <dgm:chPref val="0"/>
          <dgm:bulletEnabled val="1"/>
        </dgm:presLayoutVars>
      </dgm:prSet>
      <dgm:spPr>
        <a:prstGeom prst="chevron">
          <a:avLst/>
        </a:prstGeom>
      </dgm:spPr>
      <dgm:t>
        <a:bodyPr/>
        <a:lstStyle/>
        <a:p>
          <a:endParaRPr lang="en-US"/>
        </a:p>
      </dgm:t>
    </dgm:pt>
    <dgm:pt modelId="{CCE9B47B-8469-4854-BCE5-0DE9D327ABB5}" type="pres">
      <dgm:prSet presAssocID="{106A307C-DAC1-4297-B3BE-9AB1FE4530AB}" presName="parTxOnlySpace" presStyleCnt="0"/>
      <dgm:spPr/>
    </dgm:pt>
    <dgm:pt modelId="{8FDB3838-852E-4DD3-9124-7E9B0A210873}" type="pres">
      <dgm:prSet presAssocID="{93153EED-C772-4F0A-85BE-A04D5B8F7E55}" presName="parTxOnly" presStyleLbl="node1" presStyleIdx="1" presStyleCnt="4">
        <dgm:presLayoutVars>
          <dgm:chMax val="0"/>
          <dgm:chPref val="0"/>
          <dgm:bulletEnabled val="1"/>
        </dgm:presLayoutVars>
      </dgm:prSet>
      <dgm:spPr>
        <a:prstGeom prst="chevron">
          <a:avLst/>
        </a:prstGeom>
      </dgm:spPr>
      <dgm:t>
        <a:bodyPr/>
        <a:lstStyle/>
        <a:p>
          <a:endParaRPr lang="en-US"/>
        </a:p>
      </dgm:t>
    </dgm:pt>
    <dgm:pt modelId="{E5F35993-B71F-4B9B-9342-9382F0B20472}" type="pres">
      <dgm:prSet presAssocID="{7572FFC9-8D82-47B2-8D64-74229F0FBEE8}" presName="parTxOnlySpace" presStyleCnt="0"/>
      <dgm:spPr/>
    </dgm:pt>
    <dgm:pt modelId="{E428C8D3-76A9-4049-BA05-BC064DDD9A9B}" type="pres">
      <dgm:prSet presAssocID="{7973B819-3595-45FC-97F1-8E4A83F8E065}" presName="parTxOnly" presStyleLbl="node1" presStyleIdx="2" presStyleCnt="4">
        <dgm:presLayoutVars>
          <dgm:chMax val="0"/>
          <dgm:chPref val="0"/>
          <dgm:bulletEnabled val="1"/>
        </dgm:presLayoutVars>
      </dgm:prSet>
      <dgm:spPr>
        <a:prstGeom prst="chevron">
          <a:avLst/>
        </a:prstGeom>
      </dgm:spPr>
      <dgm:t>
        <a:bodyPr/>
        <a:lstStyle/>
        <a:p>
          <a:endParaRPr lang="en-US"/>
        </a:p>
      </dgm:t>
    </dgm:pt>
    <dgm:pt modelId="{5E70077E-AF06-451F-8BB6-840C98AF0C20}" type="pres">
      <dgm:prSet presAssocID="{98D7393B-AA13-4A5F-A505-869B580ACC02}" presName="parTxOnlySpace" presStyleCnt="0"/>
      <dgm:spPr/>
    </dgm:pt>
    <dgm:pt modelId="{6402CE14-4F8A-4119-829C-4EFC114A139F}" type="pres">
      <dgm:prSet presAssocID="{DE6FEC94-D2AB-4203-ABC1-5942F6DB63C5}" presName="parTxOnly" presStyleLbl="node1" presStyleIdx="3" presStyleCnt="4">
        <dgm:presLayoutVars>
          <dgm:chMax val="0"/>
          <dgm:chPref val="0"/>
          <dgm:bulletEnabled val="1"/>
        </dgm:presLayoutVars>
      </dgm:prSet>
      <dgm:spPr>
        <a:prstGeom prst="chevron">
          <a:avLst/>
        </a:prstGeom>
      </dgm:spPr>
      <dgm:t>
        <a:bodyPr/>
        <a:lstStyle/>
        <a:p>
          <a:endParaRPr lang="en-US"/>
        </a:p>
      </dgm:t>
    </dgm:pt>
  </dgm:ptLst>
  <dgm:cxnLst>
    <dgm:cxn modelId="{237A3A52-854F-4751-86D0-036BFABE7EA9}" type="presOf" srcId="{F249D95E-5A47-424A-8637-F826737F98E8}" destId="{F0A6BBB6-98A7-4B95-BA2E-FD0EAB96A4C3}" srcOrd="0" destOrd="0" presId="urn:microsoft.com/office/officeart/2005/8/layout/chevron1"/>
    <dgm:cxn modelId="{B23FBCDD-49E0-4366-A2C0-AE52ED7F3A43}" srcId="{F249D95E-5A47-424A-8637-F826737F98E8}" destId="{CE17929F-1CE7-4D10-B5E6-8A79E2328E64}" srcOrd="0" destOrd="0" parTransId="{343227AF-8048-4F84-9D6B-96470CA4FDFC}" sibTransId="{106A307C-DAC1-4297-B3BE-9AB1FE4530AB}"/>
    <dgm:cxn modelId="{6B7B2ED0-D52D-4B86-9C4E-65CC075026EB}" type="presOf" srcId="{7973B819-3595-45FC-97F1-8E4A83F8E065}" destId="{E428C8D3-76A9-4049-BA05-BC064DDD9A9B}" srcOrd="0" destOrd="0" presId="urn:microsoft.com/office/officeart/2005/8/layout/chevron1"/>
    <dgm:cxn modelId="{F222B00D-E7CD-485F-B882-CB19A0EBD0F1}" srcId="{F249D95E-5A47-424A-8637-F826737F98E8}" destId="{93153EED-C772-4F0A-85BE-A04D5B8F7E55}" srcOrd="1" destOrd="0" parTransId="{509E1F97-4F69-40DA-A481-EEC1313F8977}" sibTransId="{7572FFC9-8D82-47B2-8D64-74229F0FBEE8}"/>
    <dgm:cxn modelId="{A72067B6-D0AF-4357-9B9E-F8B1FFF3CB10}" srcId="{F249D95E-5A47-424A-8637-F826737F98E8}" destId="{7973B819-3595-45FC-97F1-8E4A83F8E065}" srcOrd="2" destOrd="0" parTransId="{F73A80E3-182A-4DE6-BC32-5FD27F17ECC5}" sibTransId="{98D7393B-AA13-4A5F-A505-869B580ACC02}"/>
    <dgm:cxn modelId="{40E6ACE2-9660-489E-93A8-947B28663976}" type="presOf" srcId="{93153EED-C772-4F0A-85BE-A04D5B8F7E55}" destId="{8FDB3838-852E-4DD3-9124-7E9B0A210873}" srcOrd="0" destOrd="0" presId="urn:microsoft.com/office/officeart/2005/8/layout/chevron1"/>
    <dgm:cxn modelId="{091B5BB6-65B1-4FC4-8D8F-B6088D4FF404}" type="presOf" srcId="{CE17929F-1CE7-4D10-B5E6-8A79E2328E64}" destId="{BCE755B1-8840-4179-BFB9-113C14670926}" srcOrd="0" destOrd="0" presId="urn:microsoft.com/office/officeart/2005/8/layout/chevron1"/>
    <dgm:cxn modelId="{2A1B6700-DB0A-4C88-B015-64C7B807BE75}" srcId="{F249D95E-5A47-424A-8637-F826737F98E8}" destId="{DE6FEC94-D2AB-4203-ABC1-5942F6DB63C5}" srcOrd="3" destOrd="0" parTransId="{AD4429D4-8676-4D78-9145-4DF301B017E4}" sibTransId="{67E09C57-AA8B-42CA-81FE-DB48A7A276FD}"/>
    <dgm:cxn modelId="{D23890C3-74FE-4800-8A15-2A58E0D5A6BE}" type="presOf" srcId="{DE6FEC94-D2AB-4203-ABC1-5942F6DB63C5}" destId="{6402CE14-4F8A-4119-829C-4EFC114A139F}" srcOrd="0" destOrd="0" presId="urn:microsoft.com/office/officeart/2005/8/layout/chevron1"/>
    <dgm:cxn modelId="{B3699B4F-F52B-43D3-9881-9CD33DCD1D8E}" type="presParOf" srcId="{F0A6BBB6-98A7-4B95-BA2E-FD0EAB96A4C3}" destId="{BCE755B1-8840-4179-BFB9-113C14670926}" srcOrd="0" destOrd="0" presId="urn:microsoft.com/office/officeart/2005/8/layout/chevron1"/>
    <dgm:cxn modelId="{DBB6FD64-6A5D-4119-BDC8-959E6E56B272}" type="presParOf" srcId="{F0A6BBB6-98A7-4B95-BA2E-FD0EAB96A4C3}" destId="{CCE9B47B-8469-4854-BCE5-0DE9D327ABB5}" srcOrd="1" destOrd="0" presId="urn:microsoft.com/office/officeart/2005/8/layout/chevron1"/>
    <dgm:cxn modelId="{6EDEDD79-9FAA-400F-8FCE-CD7CF822DF22}" type="presParOf" srcId="{F0A6BBB6-98A7-4B95-BA2E-FD0EAB96A4C3}" destId="{8FDB3838-852E-4DD3-9124-7E9B0A210873}" srcOrd="2" destOrd="0" presId="urn:microsoft.com/office/officeart/2005/8/layout/chevron1"/>
    <dgm:cxn modelId="{240030E6-E715-409F-81B7-C84957E07FD2}" type="presParOf" srcId="{F0A6BBB6-98A7-4B95-BA2E-FD0EAB96A4C3}" destId="{E5F35993-B71F-4B9B-9342-9382F0B20472}" srcOrd="3" destOrd="0" presId="urn:microsoft.com/office/officeart/2005/8/layout/chevron1"/>
    <dgm:cxn modelId="{8BB743F0-327A-4679-ABD2-89EE2D783835}" type="presParOf" srcId="{F0A6BBB6-98A7-4B95-BA2E-FD0EAB96A4C3}" destId="{E428C8D3-76A9-4049-BA05-BC064DDD9A9B}" srcOrd="4" destOrd="0" presId="urn:microsoft.com/office/officeart/2005/8/layout/chevron1"/>
    <dgm:cxn modelId="{EEA102FB-D8AE-4CE2-A7E9-3D4FBCB6E223}" type="presParOf" srcId="{F0A6BBB6-98A7-4B95-BA2E-FD0EAB96A4C3}" destId="{5E70077E-AF06-451F-8BB6-840C98AF0C20}" srcOrd="5" destOrd="0" presId="urn:microsoft.com/office/officeart/2005/8/layout/chevron1"/>
    <dgm:cxn modelId="{C7DD91A7-0508-4437-854A-F04324F4683C}" type="presParOf" srcId="{F0A6BBB6-98A7-4B95-BA2E-FD0EAB96A4C3}" destId="{6402CE14-4F8A-4119-829C-4EFC114A139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C0918DF0-0DD5-D849-A91A-4EA9B4EDD481}" type="datetimeFigureOut">
              <a:rPr lang="en-US" smtClean="0"/>
              <a:t>10/20/2016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6E19EE8C-A99E-CF43-87E0-F84C14701683}" type="slidenum">
              <a:rPr lang="en-US" smtClean="0"/>
              <a:t>‹#›</a:t>
            </a:fld>
            <a:endParaRPr lang="en-US" dirty="0"/>
          </a:p>
        </p:txBody>
      </p:sp>
    </p:spTree>
    <p:extLst>
      <p:ext uri="{BB962C8B-B14F-4D97-AF65-F5344CB8AC3E}">
        <p14:creationId xmlns:p14="http://schemas.microsoft.com/office/powerpoint/2010/main" val="1093428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9B6F460F-B2EC-4344-8DBB-8D3F5BCD747B}" type="datetimeFigureOut">
              <a:rPr lang="en-US" smtClean="0"/>
              <a:t>10/20/2016</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99138C3A-7C76-8042-B10B-734FB36E177F}" type="slidenum">
              <a:rPr lang="en-US" smtClean="0"/>
              <a:t>‹#›</a:t>
            </a:fld>
            <a:endParaRPr lang="en-US" dirty="0"/>
          </a:p>
        </p:txBody>
      </p:sp>
    </p:spTree>
    <p:extLst>
      <p:ext uri="{BB962C8B-B14F-4D97-AF65-F5344CB8AC3E}">
        <p14:creationId xmlns:p14="http://schemas.microsoft.com/office/powerpoint/2010/main" val="2079218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0</a:t>
            </a:fld>
            <a:endParaRPr lang="en-US" dirty="0"/>
          </a:p>
        </p:txBody>
      </p:sp>
    </p:spTree>
    <p:extLst>
      <p:ext uri="{BB962C8B-B14F-4D97-AF65-F5344CB8AC3E}">
        <p14:creationId xmlns:p14="http://schemas.microsoft.com/office/powerpoint/2010/main" val="233799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7778" indent="-307778">
              <a:lnSpc>
                <a:spcPct val="150000"/>
              </a:lnSpc>
              <a:buFont typeface="Arial" panose="020B0604020202020204" pitchFamily="34" charset="0"/>
              <a:buChar char="•"/>
              <a:defRPr sz="1800">
                <a:solidFill>
                  <a:srgbClr val="000000"/>
                </a:solidFill>
              </a:defRPr>
            </a:pPr>
            <a:r>
              <a:rPr lang="en-US" b="1" dirty="0">
                <a:solidFill>
                  <a:srgbClr val="554D56"/>
                </a:solidFill>
                <a:latin typeface="Arial" pitchFamily="34" charset="0"/>
                <a:cs typeface="Arial" pitchFamily="34" charset="0"/>
              </a:rPr>
              <a:t>Affordability </a:t>
            </a:r>
            <a:r>
              <a:rPr lang="en-US" dirty="0">
                <a:solidFill>
                  <a:srgbClr val="554D56"/>
                </a:solidFill>
                <a:latin typeface="Arial" pitchFamily="34" charset="0"/>
                <a:cs typeface="Arial" pitchFamily="34" charset="0"/>
              </a:rPr>
              <a:t>is, by far, offered as the #1 barrier regardless of ethnicity, language, income, education, subsidy eligibility, etc. (including not just the monthly premium but the costs associated with using insurance).</a:t>
            </a:r>
          </a:p>
          <a:p>
            <a:pPr marL="307778" indent="-307778">
              <a:lnSpc>
                <a:spcPct val="150000"/>
              </a:lnSpc>
              <a:buFont typeface="Arial" panose="020B0604020202020204" pitchFamily="34" charset="0"/>
              <a:buChar char="•"/>
              <a:defRPr sz="1800">
                <a:solidFill>
                  <a:srgbClr val="000000"/>
                </a:solidFill>
              </a:defRPr>
            </a:pPr>
            <a:r>
              <a:rPr lang="en-US" b="1" dirty="0">
                <a:solidFill>
                  <a:srgbClr val="554D56"/>
                </a:solidFill>
                <a:latin typeface="Arial" pitchFamily="34" charset="0"/>
                <a:cs typeface="Arial" pitchFamily="34" charset="0"/>
              </a:rPr>
              <a:t>Awareness of Covered California </a:t>
            </a:r>
            <a:r>
              <a:rPr lang="en-US" dirty="0">
                <a:solidFill>
                  <a:srgbClr val="554D56"/>
                </a:solidFill>
                <a:latin typeface="Arial" pitchFamily="34" charset="0"/>
                <a:cs typeface="Arial" pitchFamily="34" charset="0"/>
              </a:rPr>
              <a:t>is good, but there’s still confusion about what Covered California is, what we offer and health insurance generally (#2 barrier). Consumers desire specific information in consumable amounts (not too little, not too much), such as what health plans are offered, what preventive care is included, and how much insurance would cost. </a:t>
            </a:r>
          </a:p>
          <a:p>
            <a:pPr marL="307778" indent="-307778">
              <a:lnSpc>
                <a:spcPct val="150000"/>
              </a:lnSpc>
              <a:buFont typeface="Arial" panose="020B0604020202020204" pitchFamily="34" charset="0"/>
              <a:buChar char="•"/>
              <a:defRPr sz="1800">
                <a:solidFill>
                  <a:srgbClr val="000000"/>
                </a:solidFill>
              </a:defRPr>
            </a:pPr>
            <a:r>
              <a:rPr lang="en-US" b="1" dirty="0">
                <a:solidFill>
                  <a:srgbClr val="554D56"/>
                </a:solidFill>
                <a:latin typeface="Arial" pitchFamily="34" charset="0"/>
                <a:cs typeface="Arial" pitchFamily="34" charset="0"/>
              </a:rPr>
              <a:t>Remaining uninsured are harder to convince</a:t>
            </a:r>
            <a:r>
              <a:rPr lang="en-US" dirty="0">
                <a:solidFill>
                  <a:srgbClr val="554D56"/>
                </a:solidFill>
                <a:latin typeface="Arial" pitchFamily="34" charset="0"/>
                <a:cs typeface="Arial" pitchFamily="34" charset="0"/>
              </a:rPr>
              <a:t>. They want insurance, but enrollment difficulties + unaffordable = resistance. They have found ways to cope including home remedies, corner clinics, services online or in other countries, and “healthy living,” and they don’t want to deal with the complexities of health insurance. </a:t>
            </a:r>
          </a:p>
          <a:p>
            <a:pPr marL="307778" indent="-307778">
              <a:lnSpc>
                <a:spcPct val="150000"/>
              </a:lnSpc>
              <a:buFont typeface="Arial" panose="020B0604020202020204" pitchFamily="34" charset="0"/>
              <a:buChar char="•"/>
              <a:defRPr sz="1800">
                <a:solidFill>
                  <a:srgbClr val="000000"/>
                </a:solidFill>
              </a:defRPr>
            </a:pPr>
            <a:r>
              <a:rPr lang="en-US" dirty="0">
                <a:solidFill>
                  <a:srgbClr val="554D56"/>
                </a:solidFill>
                <a:latin typeface="Arial" pitchFamily="34" charset="0"/>
                <a:cs typeface="Arial" pitchFamily="34" charset="0"/>
              </a:rPr>
              <a:t>The top positive motivators were </a:t>
            </a:r>
            <a:r>
              <a:rPr lang="en-US" b="1" dirty="0">
                <a:solidFill>
                  <a:srgbClr val="554D56"/>
                </a:solidFill>
                <a:latin typeface="Arial" pitchFamily="34" charset="0"/>
                <a:cs typeface="Arial" pitchFamily="34" charset="0"/>
              </a:rPr>
              <a:t>lower cost, preventive care, dental and more/better/consistent coverage. </a:t>
            </a:r>
            <a:r>
              <a:rPr lang="en-US" dirty="0">
                <a:solidFill>
                  <a:srgbClr val="554D56"/>
                </a:solidFill>
                <a:latin typeface="Arial" pitchFamily="34" charset="0"/>
                <a:cs typeface="Arial" pitchFamily="34" charset="0"/>
              </a:rPr>
              <a:t>The top negative motivators were </a:t>
            </a:r>
            <a:r>
              <a:rPr lang="en-US" b="1" dirty="0">
                <a:solidFill>
                  <a:srgbClr val="554D56"/>
                </a:solidFill>
                <a:latin typeface="Arial" pitchFamily="34" charset="0"/>
                <a:cs typeface="Arial" pitchFamily="34" charset="0"/>
              </a:rPr>
              <a:t>fear of paying out of pocket, financial ruin and concern about letting an illness go unchecked</a:t>
            </a:r>
            <a:r>
              <a:rPr lang="en-US" dirty="0">
                <a:solidFill>
                  <a:srgbClr val="554D56"/>
                </a:solidFill>
                <a:latin typeface="Arial" pitchFamily="34" charset="0"/>
                <a:cs typeface="Arial" pitchFamily="34" charset="0"/>
              </a:rPr>
              <a:t>. The tax penalty and deadlines put them on the defensive.</a:t>
            </a:r>
          </a:p>
          <a:p>
            <a:pPr marL="307778" indent="-307778">
              <a:lnSpc>
                <a:spcPct val="150000"/>
              </a:lnSpc>
              <a:buFont typeface="Arial" panose="020B0604020202020204" pitchFamily="34" charset="0"/>
              <a:buChar char="•"/>
              <a:defRPr sz="1800">
                <a:solidFill>
                  <a:srgbClr val="000000"/>
                </a:solidFill>
              </a:defRPr>
            </a:pPr>
            <a:r>
              <a:rPr lang="en-US" dirty="0">
                <a:solidFill>
                  <a:srgbClr val="554D56"/>
                </a:solidFill>
                <a:latin typeface="Arial" pitchFamily="34" charset="0"/>
                <a:cs typeface="Arial" pitchFamily="34" charset="0"/>
              </a:rPr>
              <a:t>The new </a:t>
            </a:r>
            <a:r>
              <a:rPr lang="en-US" b="1" dirty="0">
                <a:solidFill>
                  <a:srgbClr val="554D56"/>
                </a:solidFill>
                <a:latin typeface="Arial" pitchFamily="34" charset="0"/>
                <a:cs typeface="Arial" pitchFamily="34" charset="0"/>
              </a:rPr>
              <a:t>brand campaign, “It’s life care.” </a:t>
            </a:r>
            <a:r>
              <a:rPr lang="en-US" dirty="0">
                <a:solidFill>
                  <a:srgbClr val="554D56"/>
                </a:solidFill>
                <a:latin typeface="Arial" pitchFamily="34" charset="0"/>
                <a:cs typeface="Arial" pitchFamily="34" charset="0"/>
              </a:rPr>
              <a:t>which emotionally conveys the value of coverage, tested very well. </a:t>
            </a:r>
          </a:p>
          <a:p>
            <a:pPr marL="307778" indent="-307778">
              <a:lnSpc>
                <a:spcPct val="150000"/>
              </a:lnSpc>
              <a:buFont typeface="Arial" panose="020B0604020202020204" pitchFamily="34" charset="0"/>
              <a:buChar char="•"/>
              <a:defRPr sz="1800">
                <a:solidFill>
                  <a:srgbClr val="000000"/>
                </a:solidFill>
              </a:defRPr>
            </a:pPr>
            <a:r>
              <a:rPr lang="en-US" b="1" dirty="0">
                <a:solidFill>
                  <a:srgbClr val="554D56"/>
                </a:solidFill>
                <a:latin typeface="Arial" pitchFamily="34" charset="0"/>
                <a:cs typeface="Arial" pitchFamily="34" charset="0"/>
              </a:rPr>
              <a:t>Nuances by segment </a:t>
            </a:r>
            <a:r>
              <a:rPr lang="en-US" dirty="0">
                <a:solidFill>
                  <a:srgbClr val="554D56"/>
                </a:solidFill>
                <a:latin typeface="Arial" pitchFamily="34" charset="0"/>
                <a:cs typeface="Arial" pitchFamily="34" charset="0"/>
              </a:rPr>
              <a:t>emerged and are being incorporated.</a:t>
            </a:r>
          </a:p>
          <a:p>
            <a:endParaRPr lang="en-US" dirty="0"/>
          </a:p>
        </p:txBody>
      </p:sp>
      <p:sp>
        <p:nvSpPr>
          <p:cNvPr id="4" name="Slide Number Placeholder 3"/>
          <p:cNvSpPr>
            <a:spLocks noGrp="1"/>
          </p:cNvSpPr>
          <p:nvPr>
            <p:ph type="sldNum" sz="quarter" idx="10"/>
          </p:nvPr>
        </p:nvSpPr>
        <p:spPr/>
        <p:txBody>
          <a:bodyPr/>
          <a:lstStyle/>
          <a:p>
            <a:fld id="{048054EF-6FD4-4CEE-8C5C-2E09D233244D}" type="slidenum">
              <a:rPr lang="en-US" smtClean="0"/>
              <a:t>16</a:t>
            </a:fld>
            <a:endParaRPr lang="en-US" dirty="0"/>
          </a:p>
        </p:txBody>
      </p:sp>
      <p:sp>
        <p:nvSpPr>
          <p:cNvPr id="5" name="Date Placeholder 4"/>
          <p:cNvSpPr>
            <a:spLocks noGrp="1"/>
          </p:cNvSpPr>
          <p:nvPr>
            <p:ph type="dt" idx="11"/>
          </p:nvPr>
        </p:nvSpPr>
        <p:spPr/>
        <p:txBody>
          <a:bodyPr/>
          <a:lstStyle/>
          <a:p>
            <a:fld id="{861BC0D8-018E-4B3A-8FCF-C831E4D08182}"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174578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solidFill>
                  <a:srgbClr val="000000"/>
                </a:solidFill>
                <a:latin typeface="Arial" panose="020B0604020202020204" pitchFamily="34" charset="0"/>
                <a:cs typeface="Arial" panose="020B0604020202020204" pitchFamily="34" charset="0"/>
              </a:rPr>
              <a:t>Preventive with specific examples</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Preventive care, like flu shots, annual check-ups, cancer screenings and diabetes screenings, are included in every health plan offered through Covered California, at no additional cost.</a:t>
            </a:r>
          </a:p>
          <a:p>
            <a:pPr lvl="1"/>
            <a:endParaRPr lang="en-US" sz="1700" dirty="0">
              <a:solidFill>
                <a:srgbClr val="000000"/>
              </a:solidFill>
              <a:latin typeface="Arial" panose="020B0604020202020204" pitchFamily="34" charset="0"/>
              <a:cs typeface="Arial" panose="020B0604020202020204" pitchFamily="34" charset="0"/>
            </a:endParaRPr>
          </a:p>
          <a:p>
            <a:r>
              <a:rPr lang="en-US" sz="1700" b="1" dirty="0">
                <a:solidFill>
                  <a:srgbClr val="000000"/>
                </a:solidFill>
                <a:latin typeface="Arial" panose="020B0604020202020204" pitchFamily="34" charset="0"/>
                <a:cs typeface="Arial" panose="020B0604020202020204" pitchFamily="34" charset="0"/>
              </a:rPr>
              <a:t>Availability of dental coverage</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You can add dental coverage to your health insurance purchased through Covered California.</a:t>
            </a:r>
          </a:p>
          <a:p>
            <a:pPr lvl="1"/>
            <a:endParaRPr lang="en-US" sz="1700" dirty="0">
              <a:solidFill>
                <a:srgbClr val="000000"/>
              </a:solidFill>
              <a:latin typeface="Arial" panose="020B0604020202020204" pitchFamily="34" charset="0"/>
              <a:cs typeface="Arial" panose="020B0604020202020204" pitchFamily="34" charset="0"/>
            </a:endParaRPr>
          </a:p>
          <a:p>
            <a:r>
              <a:rPr lang="en-US" sz="1700" b="1" dirty="0">
                <a:solidFill>
                  <a:srgbClr val="000000"/>
                </a:solidFill>
                <a:latin typeface="Arial" panose="020B0604020202020204" pitchFamily="34" charset="0"/>
                <a:cs typeface="Arial" panose="020B0604020202020204" pitchFamily="34" charset="0"/>
              </a:rPr>
              <a:t>Health insurance at a lower cost</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At Covered California, you could get health insurance at a lower cost.</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At Covered California, you could get financial help to pay for health insurance.</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Find out if you can get health insurance for a lower cost in just a few questions.</a:t>
            </a:r>
          </a:p>
          <a:p>
            <a:pPr lvl="1"/>
            <a:endParaRPr lang="en-US" sz="1700" dirty="0">
              <a:solidFill>
                <a:srgbClr val="000000"/>
              </a:solidFill>
              <a:latin typeface="Arial" panose="020B0604020202020204" pitchFamily="34" charset="0"/>
              <a:cs typeface="Arial" panose="020B0604020202020204" pitchFamily="34" charset="0"/>
            </a:endParaRPr>
          </a:p>
          <a:p>
            <a:r>
              <a:rPr lang="en-US" sz="1700" b="1" dirty="0">
                <a:solidFill>
                  <a:srgbClr val="000000"/>
                </a:solidFill>
                <a:latin typeface="Arial" panose="020B0604020202020204" pitchFamily="34" charset="0"/>
                <a:cs typeface="Arial" panose="020B0604020202020204" pitchFamily="34" charset="0"/>
              </a:rPr>
              <a:t>Choice of plans including specific names of QHP’s</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With Covered California, health insurance companies compete to offer you the right plan for the best price.</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No matter how much money you make, at Covered California there's a health plan for you.</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We can help you choose between different insurance companies we offer, like Kaiser, Blue Shield, Anthem and HealthNet.</a:t>
            </a:r>
          </a:p>
          <a:p>
            <a:pPr lvl="1"/>
            <a:endParaRPr lang="en-US" sz="1700" dirty="0">
              <a:solidFill>
                <a:srgbClr val="000000"/>
              </a:solidFill>
              <a:latin typeface="Arial" panose="020B0604020202020204" pitchFamily="34" charset="0"/>
              <a:cs typeface="Arial" panose="020B0604020202020204" pitchFamily="34" charset="0"/>
            </a:endParaRPr>
          </a:p>
          <a:p>
            <a:r>
              <a:rPr lang="en-US" sz="1700" b="1" dirty="0">
                <a:solidFill>
                  <a:srgbClr val="000000"/>
                </a:solidFill>
                <a:latin typeface="Arial" panose="020B0604020202020204" pitchFamily="34" charset="0"/>
                <a:cs typeface="Arial" panose="020B0604020202020204" pitchFamily="34" charset="0"/>
              </a:rPr>
              <a:t>Free expert help</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Covered California can help you find out if you qualify for monthly health insurance payments at a lower cost.</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Everyone’s health needs are unique. Covered California’s knowledgeable experts can help you choose the health insurance plan that’s best for you.</a:t>
            </a:r>
          </a:p>
          <a:p>
            <a:pPr marL="785305" lvl="1" indent="-302040">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Get free help from our health insurance experts.</a:t>
            </a:r>
          </a:p>
          <a:p>
            <a:pPr marL="785305" lvl="1" indent="-302040">
              <a:buFont typeface="Arial" panose="020B0604020202020204" pitchFamily="34" charset="0"/>
              <a:buChar char="•"/>
            </a:pPr>
            <a:endParaRPr lang="en-US" sz="17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48054EF-6FD4-4CEE-8C5C-2E09D233244D}" type="slidenum">
              <a:rPr lang="en-US" smtClean="0"/>
              <a:t>17</a:t>
            </a:fld>
            <a:endParaRPr lang="en-US" dirty="0"/>
          </a:p>
        </p:txBody>
      </p:sp>
      <p:sp>
        <p:nvSpPr>
          <p:cNvPr id="5" name="Date Placeholder 4"/>
          <p:cNvSpPr>
            <a:spLocks noGrp="1"/>
          </p:cNvSpPr>
          <p:nvPr>
            <p:ph type="dt" idx="11"/>
          </p:nvPr>
        </p:nvSpPr>
        <p:spPr/>
        <p:txBody>
          <a:bodyPr/>
          <a:lstStyle/>
          <a:p>
            <a:fld id="{73EFC937-A6DA-4CCC-8AE8-6F06FC23DCC6}"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38232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054EF-6FD4-4CEE-8C5C-2E09D233244D}" type="slidenum">
              <a:rPr lang="en-US" smtClean="0"/>
              <a:t>19</a:t>
            </a:fld>
            <a:endParaRPr lang="en-US" dirty="0"/>
          </a:p>
        </p:txBody>
      </p:sp>
      <p:sp>
        <p:nvSpPr>
          <p:cNvPr id="5" name="Date Placeholder 4"/>
          <p:cNvSpPr>
            <a:spLocks noGrp="1"/>
          </p:cNvSpPr>
          <p:nvPr>
            <p:ph type="dt" idx="11"/>
          </p:nvPr>
        </p:nvSpPr>
        <p:spPr/>
        <p:txBody>
          <a:bodyPr/>
          <a:lstStyle/>
          <a:p>
            <a:fld id="{FE19B4C9-AFAC-4EAC-890E-4E10EF8219A4}"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200913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318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600">
                <a:solidFill>
                  <a:srgbClr val="000000"/>
                </a:solidFill>
                <a:latin typeface="Gill Sans" charset="0"/>
                <a:ea typeface="ヒラギノ角ゴ ProN W3" charset="-128"/>
                <a:sym typeface="Gill Sans" charset="0"/>
              </a:defRPr>
            </a:lvl1pPr>
            <a:lvl2pPr marL="798944" indent="-307288">
              <a:defRPr sz="4600">
                <a:solidFill>
                  <a:srgbClr val="000000"/>
                </a:solidFill>
                <a:latin typeface="Gill Sans" charset="0"/>
                <a:ea typeface="ヒラギノ角ゴ ProN W3" charset="-128"/>
                <a:sym typeface="Gill Sans" charset="0"/>
              </a:defRPr>
            </a:lvl2pPr>
            <a:lvl3pPr marL="1229146" indent="-245829">
              <a:defRPr sz="4600">
                <a:solidFill>
                  <a:srgbClr val="000000"/>
                </a:solidFill>
                <a:latin typeface="Gill Sans" charset="0"/>
                <a:ea typeface="ヒラギノ角ゴ ProN W3" charset="-128"/>
                <a:sym typeface="Gill Sans" charset="0"/>
              </a:defRPr>
            </a:lvl3pPr>
            <a:lvl4pPr marL="1720805" indent="-245829">
              <a:defRPr sz="4600">
                <a:solidFill>
                  <a:srgbClr val="000000"/>
                </a:solidFill>
                <a:latin typeface="Gill Sans" charset="0"/>
                <a:ea typeface="ヒラギノ角ゴ ProN W3" charset="-128"/>
                <a:sym typeface="Gill Sans" charset="0"/>
              </a:defRPr>
            </a:lvl4pPr>
            <a:lvl5pPr marL="2212463" indent="-245829">
              <a:defRPr sz="4600">
                <a:solidFill>
                  <a:srgbClr val="000000"/>
                </a:solidFill>
                <a:latin typeface="Gill Sans" charset="0"/>
                <a:ea typeface="ヒラギノ角ゴ ProN W3" charset="-128"/>
                <a:sym typeface="Gill Sans" charset="0"/>
              </a:defRPr>
            </a:lvl5pPr>
            <a:lvl6pPr marL="2704122" indent="-245829" eaLnBrk="0" fontAlgn="base" hangingPunct="0">
              <a:spcBef>
                <a:spcPct val="0"/>
              </a:spcBef>
              <a:spcAft>
                <a:spcPct val="0"/>
              </a:spcAft>
              <a:defRPr sz="4600">
                <a:solidFill>
                  <a:srgbClr val="000000"/>
                </a:solidFill>
                <a:latin typeface="Gill Sans" charset="0"/>
                <a:ea typeface="ヒラギノ角ゴ ProN W3" charset="-128"/>
                <a:sym typeface="Gill Sans" charset="0"/>
              </a:defRPr>
            </a:lvl6pPr>
            <a:lvl7pPr marL="3195780" indent="-245829" eaLnBrk="0" fontAlgn="base" hangingPunct="0">
              <a:spcBef>
                <a:spcPct val="0"/>
              </a:spcBef>
              <a:spcAft>
                <a:spcPct val="0"/>
              </a:spcAft>
              <a:defRPr sz="4600">
                <a:solidFill>
                  <a:srgbClr val="000000"/>
                </a:solidFill>
                <a:latin typeface="Gill Sans" charset="0"/>
                <a:ea typeface="ヒラギノ角ゴ ProN W3" charset="-128"/>
                <a:sym typeface="Gill Sans" charset="0"/>
              </a:defRPr>
            </a:lvl7pPr>
            <a:lvl8pPr marL="3687440" indent="-245829" eaLnBrk="0" fontAlgn="base" hangingPunct="0">
              <a:spcBef>
                <a:spcPct val="0"/>
              </a:spcBef>
              <a:spcAft>
                <a:spcPct val="0"/>
              </a:spcAft>
              <a:defRPr sz="4600">
                <a:solidFill>
                  <a:srgbClr val="000000"/>
                </a:solidFill>
                <a:latin typeface="Gill Sans" charset="0"/>
                <a:ea typeface="ヒラギノ角ゴ ProN W3" charset="-128"/>
                <a:sym typeface="Gill Sans" charset="0"/>
              </a:defRPr>
            </a:lvl8pPr>
            <a:lvl9pPr marL="4179097" indent="-245829" eaLnBrk="0" fontAlgn="base" hangingPunct="0">
              <a:spcBef>
                <a:spcPct val="0"/>
              </a:spcBef>
              <a:spcAft>
                <a:spcPct val="0"/>
              </a:spcAft>
              <a:defRPr sz="4600">
                <a:solidFill>
                  <a:srgbClr val="000000"/>
                </a:solidFill>
                <a:latin typeface="Gill Sans" charset="0"/>
                <a:ea typeface="ヒラギノ角ゴ ProN W3" charset="-128"/>
                <a:sym typeface="Gill Sans" charset="0"/>
              </a:defRPr>
            </a:lvl9pPr>
          </a:lstStyle>
          <a:p>
            <a:endParaRPr lang="en-US" altLang="en-US" sz="1200" dirty="0"/>
          </a:p>
        </p:txBody>
      </p:sp>
      <p:sp>
        <p:nvSpPr>
          <p:cNvPr id="2" name="Date Placeholder 1"/>
          <p:cNvSpPr>
            <a:spLocks noGrp="1"/>
          </p:cNvSpPr>
          <p:nvPr>
            <p:ph type="dt" idx="10"/>
          </p:nvPr>
        </p:nvSpPr>
        <p:spPr/>
        <p:txBody>
          <a:bodyPr/>
          <a:lstStyle/>
          <a:p>
            <a:fld id="{80D8FD6F-A7C1-40DC-94DE-52A14B8ECCF5}" type="datetime1">
              <a:rPr lang="en-US" smtClean="0"/>
              <a:t>10/20/2016</a:t>
            </a:fld>
            <a:endParaRPr lang="en-US" dirty="0"/>
          </a:p>
        </p:txBody>
      </p:sp>
      <p:sp>
        <p:nvSpPr>
          <p:cNvPr id="3" name="Header Placeholder 2"/>
          <p:cNvSpPr>
            <a:spLocks noGrp="1"/>
          </p:cNvSpPr>
          <p:nvPr>
            <p:ph type="hdr" sz="quarter" idx="11"/>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296827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CB29B49-570F-4BD5-929E-0502E9EC1372}" type="slidenum">
              <a:rPr lang="en-US" altLang="en-US" smtClean="0"/>
              <a:pPr>
                <a:defRPr/>
              </a:pPr>
              <a:t>21</a:t>
            </a:fld>
            <a:endParaRPr lang="en-US" altLang="en-US" dirty="0"/>
          </a:p>
        </p:txBody>
      </p:sp>
      <p:sp>
        <p:nvSpPr>
          <p:cNvPr id="6" name="Date Placeholder 5"/>
          <p:cNvSpPr>
            <a:spLocks noGrp="1"/>
          </p:cNvSpPr>
          <p:nvPr>
            <p:ph type="dt" idx="12"/>
          </p:nvPr>
        </p:nvSpPr>
        <p:spPr/>
        <p:txBody>
          <a:bodyPr/>
          <a:lstStyle/>
          <a:p>
            <a:fld id="{64742E08-9071-4572-83AC-73EF4BE050C3}" type="datetime1">
              <a:rPr lang="en-US" smtClean="0"/>
              <a:t>10/20/2016</a:t>
            </a:fld>
            <a:endParaRPr lang="en-US" dirty="0"/>
          </a:p>
        </p:txBody>
      </p:sp>
      <p:sp>
        <p:nvSpPr>
          <p:cNvPr id="7" name="Header Placeholder 6"/>
          <p:cNvSpPr>
            <a:spLocks noGrp="1"/>
          </p:cNvSpPr>
          <p:nvPr>
            <p:ph type="hdr" sz="quarter" idx="13"/>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291430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CB29B49-570F-4BD5-929E-0502E9EC1372}" type="slidenum">
              <a:rPr lang="en-US" altLang="en-US" smtClean="0"/>
              <a:pPr>
                <a:defRPr/>
              </a:pPr>
              <a:t>22</a:t>
            </a:fld>
            <a:endParaRPr lang="en-US" altLang="en-US" dirty="0"/>
          </a:p>
        </p:txBody>
      </p:sp>
      <p:sp>
        <p:nvSpPr>
          <p:cNvPr id="6" name="Date Placeholder 5"/>
          <p:cNvSpPr>
            <a:spLocks noGrp="1"/>
          </p:cNvSpPr>
          <p:nvPr>
            <p:ph type="dt" idx="12"/>
          </p:nvPr>
        </p:nvSpPr>
        <p:spPr/>
        <p:txBody>
          <a:bodyPr/>
          <a:lstStyle/>
          <a:p>
            <a:fld id="{8584373D-9835-4637-A10D-4C484B888B97}" type="datetime1">
              <a:rPr lang="en-US" smtClean="0"/>
              <a:t>10/20/2016</a:t>
            </a:fld>
            <a:endParaRPr lang="en-US" dirty="0"/>
          </a:p>
        </p:txBody>
      </p:sp>
      <p:sp>
        <p:nvSpPr>
          <p:cNvPr id="7" name="Header Placeholder 6"/>
          <p:cNvSpPr>
            <a:spLocks noGrp="1"/>
          </p:cNvSpPr>
          <p:nvPr>
            <p:ph type="hdr" sz="quarter" idx="13"/>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302588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Lead Capture/Nurture</a:t>
            </a:r>
          </a:p>
          <a:p>
            <a:pPr marL="184667" indent="-184667">
              <a:buFont typeface="Arial" panose="020B0604020202020204" pitchFamily="34" charset="0"/>
              <a:buChar char="•"/>
            </a:pPr>
            <a:r>
              <a:rPr lang="en-US" dirty="0"/>
              <a:t>Based on whether someone is a new or returning visitor to coveredca.com, web visitors will be presented with a pop-up email subscription form that will give them the option to subscribe to CoveredCA.com for e-mail reminders regarding enrollment deadlines and other important information updates that will help consumers through the purchase funnel. </a:t>
            </a:r>
          </a:p>
          <a:p>
            <a:pPr marL="184667" indent="-184667">
              <a:buFont typeface="Arial" panose="020B0604020202020204" pitchFamily="34" charset="0"/>
              <a:buChar char="•"/>
            </a:pPr>
            <a:r>
              <a:rPr lang="en-US" dirty="0"/>
              <a:t>Visitors who chose not to subscribe with the new visitor pop-up form will be able to subscribe on return visits to coveredca.com by submitting their e-mail information through static subscription boxes that will be placed in the footer of coveredca.com. </a:t>
            </a:r>
          </a:p>
          <a:p>
            <a:pPr marL="184667" indent="-184667">
              <a:buFont typeface="Arial" panose="020B0604020202020204" pitchFamily="34" charset="0"/>
              <a:buChar char="•"/>
            </a:pPr>
            <a:r>
              <a:rPr lang="en-US" dirty="0"/>
              <a:t>Once subscribed, visitors will be placed into automated e-mail campaigns that will send (or suppress) content that is triggered based on the subscriber’s engagement with e-mail, online surveys, or other web based digital content.  </a:t>
            </a:r>
          </a:p>
          <a:p>
            <a:pPr marL="184667" indent="-184667">
              <a:buFont typeface="Arial" panose="020B0604020202020204" pitchFamily="34" charset="0"/>
              <a:buChar char="•"/>
            </a:pPr>
            <a:r>
              <a:rPr lang="en-US" dirty="0"/>
              <a:t>Subscribers will have the opportunity to update their e-mail preferences or unsubscribe at any time by clicking on links in the footer of every e-mail that is sent to them.</a:t>
            </a:r>
          </a:p>
          <a:p>
            <a:r>
              <a:rPr lang="en-US" dirty="0"/>
              <a:t>  </a:t>
            </a:r>
          </a:p>
          <a:p>
            <a:r>
              <a:rPr lang="en-US" b="1" u="sng" dirty="0"/>
              <a:t>2. Self-Enrollment Resource Page</a:t>
            </a:r>
          </a:p>
          <a:p>
            <a:pPr marL="184667" indent="-184667">
              <a:buFont typeface="Arial" panose="020B0604020202020204" pitchFamily="34" charset="0"/>
              <a:buChar char="•"/>
            </a:pPr>
            <a:r>
              <a:rPr lang="en-US" dirty="0"/>
              <a:t>Marketing is working with the Communications division to update self-help resources on a dedicated sub-page of coveredca.com that will speak directly to the needs of web visitors that are new to coveredca.com and are DIYers.  </a:t>
            </a:r>
          </a:p>
          <a:p>
            <a:pPr marL="184667" indent="-184667">
              <a:buFont typeface="Arial" panose="020B0604020202020204" pitchFamily="34" charset="0"/>
              <a:buChar char="•"/>
            </a:pPr>
            <a:r>
              <a:rPr lang="en-US" dirty="0"/>
              <a:t>The content on this page will include high level summaries of the different stages of the application process, and offer streamlined copy, including tips, and video content illustrating how to move through each section of the online application as it will look on Nov 1, 2016.    </a:t>
            </a:r>
          </a:p>
          <a:p>
            <a:pPr marL="184667" indent="-184667">
              <a:buFont typeface="Arial" panose="020B0604020202020204" pitchFamily="34" charset="0"/>
              <a:buChar char="•"/>
            </a:pPr>
            <a:r>
              <a:rPr lang="en-US" dirty="0"/>
              <a:t>The page content and side bar navigation of the self-help resources page will be updated as needed using weekly and bi-weekly analytics to insure that content is current and relevant to visitors based on content engagement levels.  </a:t>
            </a:r>
          </a:p>
          <a:p>
            <a:pPr marL="184667" indent="-18466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Marketing, Outreach and Enrollment Assistance Advisory Group Meeting</a:t>
            </a:r>
            <a:endParaRPr lang="en-US" dirty="0"/>
          </a:p>
        </p:txBody>
      </p:sp>
      <p:sp>
        <p:nvSpPr>
          <p:cNvPr id="5" name="Date Placeholder 4"/>
          <p:cNvSpPr>
            <a:spLocks noGrp="1"/>
          </p:cNvSpPr>
          <p:nvPr>
            <p:ph type="dt" idx="11"/>
          </p:nvPr>
        </p:nvSpPr>
        <p:spPr/>
        <p:txBody>
          <a:bodyPr/>
          <a:lstStyle/>
          <a:p>
            <a:fld id="{3A2343AB-CBE6-4850-9714-F9397D51F8A9}" type="datetime1">
              <a:rPr lang="en-US" smtClean="0"/>
              <a:t>10/20/2016</a:t>
            </a:fld>
            <a:endParaRPr lang="en-US" dirty="0"/>
          </a:p>
        </p:txBody>
      </p:sp>
      <p:sp>
        <p:nvSpPr>
          <p:cNvPr id="6" name="Slide Number Placeholder 5"/>
          <p:cNvSpPr>
            <a:spLocks noGrp="1"/>
          </p:cNvSpPr>
          <p:nvPr>
            <p:ph type="sldNum" sz="quarter" idx="12"/>
          </p:nvPr>
        </p:nvSpPr>
        <p:spPr/>
        <p:txBody>
          <a:bodyPr/>
          <a:lstStyle/>
          <a:p>
            <a:fld id="{07BF34DE-7D75-479F-B57D-8B568361FEBC}" type="slidenum">
              <a:rPr lang="en-US" smtClean="0"/>
              <a:t>25</a:t>
            </a:fld>
            <a:endParaRPr lang="en-US" dirty="0"/>
          </a:p>
        </p:txBody>
      </p:sp>
    </p:spTree>
    <p:extLst>
      <p:ext uri="{BB962C8B-B14F-4D97-AF65-F5344CB8AC3E}">
        <p14:creationId xmlns:p14="http://schemas.microsoft.com/office/powerpoint/2010/main" val="34821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27</a:t>
            </a:fld>
            <a:endParaRPr lang="en-US" dirty="0"/>
          </a:p>
        </p:txBody>
      </p:sp>
    </p:spTree>
    <p:extLst>
      <p:ext uri="{BB962C8B-B14F-4D97-AF65-F5344CB8AC3E}">
        <p14:creationId xmlns:p14="http://schemas.microsoft.com/office/powerpoint/2010/main" val="45776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28</a:t>
            </a:fld>
            <a:endParaRPr lang="en-US" dirty="0"/>
          </a:p>
        </p:txBody>
      </p:sp>
    </p:spTree>
    <p:extLst>
      <p:ext uri="{BB962C8B-B14F-4D97-AF65-F5344CB8AC3E}">
        <p14:creationId xmlns:p14="http://schemas.microsoft.com/office/powerpoint/2010/main" val="235058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29</a:t>
            </a:fld>
            <a:endParaRPr lang="en-US" dirty="0"/>
          </a:p>
        </p:txBody>
      </p:sp>
    </p:spTree>
    <p:extLst>
      <p:ext uri="{BB962C8B-B14F-4D97-AF65-F5344CB8AC3E}">
        <p14:creationId xmlns:p14="http://schemas.microsoft.com/office/powerpoint/2010/main" val="375747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DD2ECC10-E9FF-4EAB-BDB1-2133C8BF0991}"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idx="11"/>
          </p:nvPr>
        </p:nvSpPr>
        <p:spPr/>
        <p:txBody>
          <a:bodyPr/>
          <a:lstStyle/>
          <a:p>
            <a:fld id="{42B229D5-B316-4718-A096-C55381A02035}"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172684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30</a:t>
            </a:fld>
            <a:endParaRPr lang="en-US" dirty="0"/>
          </a:p>
        </p:txBody>
      </p:sp>
    </p:spTree>
    <p:extLst>
      <p:ext uri="{BB962C8B-B14F-4D97-AF65-F5344CB8AC3E}">
        <p14:creationId xmlns:p14="http://schemas.microsoft.com/office/powerpoint/2010/main" val="172323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32</a:t>
            </a:fld>
            <a:endParaRPr lang="en-US" dirty="0"/>
          </a:p>
        </p:txBody>
      </p:sp>
    </p:spTree>
    <p:extLst>
      <p:ext uri="{BB962C8B-B14F-4D97-AF65-F5344CB8AC3E}">
        <p14:creationId xmlns:p14="http://schemas.microsoft.com/office/powerpoint/2010/main" val="147381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39</a:t>
            </a:fld>
            <a:endParaRPr lang="en-US" dirty="0"/>
          </a:p>
        </p:txBody>
      </p:sp>
    </p:spTree>
    <p:extLst>
      <p:ext uri="{BB962C8B-B14F-4D97-AF65-F5344CB8AC3E}">
        <p14:creationId xmlns:p14="http://schemas.microsoft.com/office/powerpoint/2010/main" val="190764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975A3-A939-4A88-A685-AB8421B37A9E}"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idx="11"/>
          </p:nvPr>
        </p:nvSpPr>
        <p:spPr/>
        <p:txBody>
          <a:bodyPr/>
          <a:lstStyle/>
          <a:p>
            <a:fld id="{D5721D5C-8662-4AE6-8530-A7D0D8824966}"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388037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975A3-A939-4A88-A685-AB8421B37A9E}"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idx="11"/>
          </p:nvPr>
        </p:nvSpPr>
        <p:spPr/>
        <p:txBody>
          <a:bodyPr/>
          <a:lstStyle/>
          <a:p>
            <a:fld id="{E0C9FDCE-6DAE-455A-A89F-85F15825E00F}"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206815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975A3-A939-4A88-A685-AB8421B37A9E}"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fld id="{A1A07161-6B07-4D0D-BFF1-16BABCBAB0B5}"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16814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975A3-A939-4A88-A685-AB8421B37A9E}"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fld id="{12F0B7C0-E8D2-4239-8F36-3F906510F0D5}"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395265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new storefronts since</a:t>
            </a:r>
            <a:r>
              <a:rPr lang="en-US" baseline="0" dirty="0" smtClean="0"/>
              <a:t> our last meeting</a:t>
            </a:r>
          </a:p>
          <a:p>
            <a:endParaRPr lang="en-US" baseline="0" dirty="0" smtClean="0"/>
          </a:p>
          <a:p>
            <a:r>
              <a:rPr lang="en-US" baseline="0" dirty="0" smtClean="0"/>
              <a:t>547 in July 2016</a:t>
            </a:r>
          </a:p>
          <a:p>
            <a:endParaRPr lang="en-US" dirty="0"/>
          </a:p>
        </p:txBody>
      </p:sp>
      <p:sp>
        <p:nvSpPr>
          <p:cNvPr id="4" name="Header Placeholder 3"/>
          <p:cNvSpPr>
            <a:spLocks noGrp="1"/>
          </p:cNvSpPr>
          <p:nvPr>
            <p:ph type="hdr" sz="quarter" idx="10"/>
          </p:nvPr>
        </p:nvSpPr>
        <p:spPr/>
        <p:txBody>
          <a:bodyPr/>
          <a:lstStyle/>
          <a:p>
            <a:r>
              <a:rPr lang="en-US" smtClean="0"/>
              <a:t>Marketing, Outreach and Enrollment Assistance Advisory Group Meeting</a:t>
            </a:r>
            <a:endParaRPr lang="en-US" dirty="0"/>
          </a:p>
        </p:txBody>
      </p:sp>
      <p:sp>
        <p:nvSpPr>
          <p:cNvPr id="5" name="Date Placeholder 4"/>
          <p:cNvSpPr>
            <a:spLocks noGrp="1"/>
          </p:cNvSpPr>
          <p:nvPr>
            <p:ph type="dt" idx="11"/>
          </p:nvPr>
        </p:nvSpPr>
        <p:spPr/>
        <p:txBody>
          <a:bodyPr/>
          <a:lstStyle/>
          <a:p>
            <a:fld id="{BB7FEA61-EA17-4C58-8145-80FC5B8B7C38}" type="datetime1">
              <a:rPr lang="en-US" smtClean="0"/>
              <a:t>10/20/2016</a:t>
            </a:fld>
            <a:endParaRPr lang="en-US" dirty="0"/>
          </a:p>
        </p:txBody>
      </p:sp>
      <p:sp>
        <p:nvSpPr>
          <p:cNvPr id="6" name="Slide Number Placeholder 5"/>
          <p:cNvSpPr>
            <a:spLocks noGrp="1"/>
          </p:cNvSpPr>
          <p:nvPr>
            <p:ph type="sldNum" sz="quarter" idx="12"/>
          </p:nvPr>
        </p:nvSpPr>
        <p:spPr/>
        <p:txBody>
          <a:bodyPr/>
          <a:lstStyle/>
          <a:p>
            <a:fld id="{07BF34DE-7D75-479F-B57D-8B568361FEBC}" type="slidenum">
              <a:rPr lang="en-US" smtClean="0"/>
              <a:t>12</a:t>
            </a:fld>
            <a:endParaRPr lang="en-US" dirty="0"/>
          </a:p>
        </p:txBody>
      </p:sp>
    </p:spTree>
    <p:extLst>
      <p:ext uri="{BB962C8B-B14F-4D97-AF65-F5344CB8AC3E}">
        <p14:creationId xmlns:p14="http://schemas.microsoft.com/office/powerpoint/2010/main" val="94507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Marketing, Outreach and Enrollment Assistance Advisory Group Meeting</a:t>
            </a:r>
            <a:endParaRPr lang="en-US" dirty="0"/>
          </a:p>
        </p:txBody>
      </p:sp>
      <p:sp>
        <p:nvSpPr>
          <p:cNvPr id="5" name="Date Placeholder 4"/>
          <p:cNvSpPr>
            <a:spLocks noGrp="1"/>
          </p:cNvSpPr>
          <p:nvPr>
            <p:ph type="dt" idx="11"/>
          </p:nvPr>
        </p:nvSpPr>
        <p:spPr/>
        <p:txBody>
          <a:bodyPr/>
          <a:lstStyle/>
          <a:p>
            <a:fld id="{E43D9ED9-06D5-4448-BF93-0B7F9378BC8C}" type="datetime1">
              <a:rPr lang="en-US" smtClean="0"/>
              <a:t>10/20/2016</a:t>
            </a:fld>
            <a:endParaRPr lang="en-US" dirty="0"/>
          </a:p>
        </p:txBody>
      </p:sp>
      <p:sp>
        <p:nvSpPr>
          <p:cNvPr id="6" name="Slide Number Placeholder 5"/>
          <p:cNvSpPr>
            <a:spLocks noGrp="1"/>
          </p:cNvSpPr>
          <p:nvPr>
            <p:ph type="sldNum" sz="quarter" idx="12"/>
          </p:nvPr>
        </p:nvSpPr>
        <p:spPr/>
        <p:txBody>
          <a:bodyPr/>
          <a:lstStyle/>
          <a:p>
            <a:fld id="{07BF34DE-7D75-479F-B57D-8B568361FEBC}" type="slidenum">
              <a:rPr lang="en-US" smtClean="0"/>
              <a:t>13</a:t>
            </a:fld>
            <a:endParaRPr lang="en-US" dirty="0"/>
          </a:p>
        </p:txBody>
      </p:sp>
    </p:spTree>
    <p:extLst>
      <p:ext uri="{BB962C8B-B14F-4D97-AF65-F5344CB8AC3E}">
        <p14:creationId xmlns:p14="http://schemas.microsoft.com/office/powerpoint/2010/main" val="25209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054EF-6FD4-4CEE-8C5C-2E09D233244D}" type="slidenum">
              <a:rPr lang="en-US" smtClean="0"/>
              <a:t>15</a:t>
            </a:fld>
            <a:endParaRPr lang="en-US" dirty="0"/>
          </a:p>
        </p:txBody>
      </p:sp>
      <p:sp>
        <p:nvSpPr>
          <p:cNvPr id="5" name="Date Placeholder 4"/>
          <p:cNvSpPr>
            <a:spLocks noGrp="1"/>
          </p:cNvSpPr>
          <p:nvPr>
            <p:ph type="dt" idx="11"/>
          </p:nvPr>
        </p:nvSpPr>
        <p:spPr/>
        <p:txBody>
          <a:bodyPr/>
          <a:lstStyle/>
          <a:p>
            <a:fld id="{3F018004-DC5C-4B2A-9E73-44B95D2E9621}" type="datetime1">
              <a:rPr lang="en-US" smtClean="0"/>
              <a:t>10/20/2016</a:t>
            </a:fld>
            <a:endParaRPr lang="en-US" dirty="0"/>
          </a:p>
        </p:txBody>
      </p:sp>
      <p:sp>
        <p:nvSpPr>
          <p:cNvPr id="6" name="Header Placeholder 5"/>
          <p:cNvSpPr>
            <a:spLocks noGrp="1"/>
          </p:cNvSpPr>
          <p:nvPr>
            <p:ph type="hdr" sz="quarter" idx="12"/>
          </p:nvPr>
        </p:nvSpPr>
        <p:spPr/>
        <p:txBody>
          <a:bodyPr/>
          <a:lstStyle/>
          <a:p>
            <a:r>
              <a:rPr lang="en-US" smtClean="0"/>
              <a:t>Marketing, Outreach and Enrollment Assistance Advisory Group Meeting</a:t>
            </a:r>
            <a:endParaRPr lang="en-US" dirty="0"/>
          </a:p>
        </p:txBody>
      </p:sp>
    </p:spTree>
    <p:extLst>
      <p:ext uri="{BB962C8B-B14F-4D97-AF65-F5344CB8AC3E}">
        <p14:creationId xmlns:p14="http://schemas.microsoft.com/office/powerpoint/2010/main" val="2427243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3108029"/>
            <a:ext cx="8686800" cy="202016"/>
          </a:xfrm>
        </p:spPr>
        <p:txBody>
          <a:bodyPr lIns="91440">
            <a:noAutofit/>
          </a:bodyPr>
          <a:lstStyle>
            <a:lvl1pPr algn="ctr">
              <a:defRPr sz="1200" spc="0" baseline="0">
                <a:solidFill>
                  <a:srgbClr val="554D56"/>
                </a:solidFill>
              </a:defRPr>
            </a:lvl1pPr>
          </a:lstStyle>
          <a:p>
            <a:r>
              <a:rPr lang="en-US" dirty="0" smtClean="0"/>
              <a:t>NAME OF PRESENTATION HERE</a:t>
            </a:r>
            <a:endParaRPr lang="en-US" dirty="0"/>
          </a:p>
        </p:txBody>
      </p:sp>
      <p:sp>
        <p:nvSpPr>
          <p:cNvPr id="3" name="Subtitle 2"/>
          <p:cNvSpPr>
            <a:spLocks noGrp="1"/>
          </p:cNvSpPr>
          <p:nvPr>
            <p:ph type="subTitle" idx="1" hasCustomPrompt="1"/>
          </p:nvPr>
        </p:nvSpPr>
        <p:spPr>
          <a:xfrm>
            <a:off x="228600" y="3316961"/>
            <a:ext cx="8686800" cy="188087"/>
          </a:xfrm>
        </p:spPr>
        <p:txBody>
          <a:bodyPr lIns="91440">
            <a:noAutofit/>
          </a:bodyPr>
          <a:lstStyle>
            <a:lvl1pPr marL="0" indent="0" algn="ctr">
              <a:buNone/>
              <a:defRPr sz="1200" b="0" i="0" spc="0" baseline="0">
                <a:solidFill>
                  <a:srgbClr val="554D56"/>
                </a:solidFill>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smtClean="0"/>
              <a:t>Presenter, Presenter Title | Month, Day, Year </a:t>
            </a:r>
            <a:endParaRPr lang="en-US" dirty="0"/>
          </a:p>
        </p:txBody>
      </p:sp>
      <p:pic>
        <p:nvPicPr>
          <p:cNvPr id="11" name="Picture 10" descr="CC_Vert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487" y="825235"/>
            <a:ext cx="1372332" cy="1768511"/>
          </a:xfrm>
          <a:prstGeom prst="rect">
            <a:avLst/>
          </a:prstGeom>
        </p:spPr>
      </p:pic>
    </p:spTree>
    <p:extLst>
      <p:ext uri="{BB962C8B-B14F-4D97-AF65-F5344CB8AC3E}">
        <p14:creationId xmlns:p14="http://schemas.microsoft.com/office/powerpoint/2010/main" val="3093724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85900" y="4807458"/>
            <a:ext cx="7422833" cy="0"/>
          </a:xfrm>
          <a:custGeom>
            <a:avLst/>
            <a:gdLst/>
            <a:ahLst/>
            <a:cxnLst/>
            <a:rect l="l" t="t" r="r" b="b"/>
            <a:pathLst>
              <a:path w="9897110">
                <a:moveTo>
                  <a:pt x="0" y="0"/>
                </a:moveTo>
                <a:lnTo>
                  <a:pt x="9896602" y="0"/>
                </a:lnTo>
              </a:path>
            </a:pathLst>
          </a:custGeom>
          <a:ln w="6096">
            <a:solidFill>
              <a:srgbClr val="544D55"/>
            </a:solidFill>
          </a:ln>
        </p:spPr>
        <p:txBody>
          <a:bodyPr wrap="square" lIns="0" tIns="0" rIns="0" bIns="0" rtlCol="0"/>
          <a:lstStyle/>
          <a:p>
            <a:endParaRPr sz="1350" dirty="0"/>
          </a:p>
        </p:txBody>
      </p:sp>
      <p:sp>
        <p:nvSpPr>
          <p:cNvPr id="17" name="bk object 17"/>
          <p:cNvSpPr/>
          <p:nvPr/>
        </p:nvSpPr>
        <p:spPr>
          <a:xfrm>
            <a:off x="228601" y="4578857"/>
            <a:ext cx="1183004" cy="469773"/>
          </a:xfrm>
          <a:prstGeom prst="rect">
            <a:avLst/>
          </a:prstGeom>
          <a:blipFill>
            <a:blip r:embed="rId2" cstate="print"/>
            <a:stretch>
              <a:fillRect/>
            </a:stretch>
          </a:blipFill>
        </p:spPr>
        <p:txBody>
          <a:bodyPr wrap="square" lIns="0" tIns="0" rIns="0" bIns="0" rtlCol="0"/>
          <a:lstStyle/>
          <a:p>
            <a:endParaRPr sz="1350" dirty="0"/>
          </a:p>
        </p:txBody>
      </p:sp>
      <p:sp>
        <p:nvSpPr>
          <p:cNvPr id="2" name="Holder 2"/>
          <p:cNvSpPr>
            <a:spLocks noGrp="1"/>
          </p:cNvSpPr>
          <p:nvPr>
            <p:ph type="title"/>
          </p:nvPr>
        </p:nvSpPr>
        <p:spPr/>
        <p:txBody>
          <a:bodyPr lIns="0" tIns="0" rIns="0" bIns="0"/>
          <a:lstStyle>
            <a:lvl1pPr>
              <a:defRPr sz="2100" b="1" i="0">
                <a:solidFill>
                  <a:srgbClr val="18B8C9"/>
                </a:solidFill>
                <a:latin typeface="Arial"/>
                <a:cs typeface="Arial"/>
              </a:defRPr>
            </a:lvl1pPr>
          </a:lstStyle>
          <a:p>
            <a:endParaRPr/>
          </a:p>
        </p:txBody>
      </p:sp>
      <p:sp>
        <p:nvSpPr>
          <p:cNvPr id="3" name="Holder 3"/>
          <p:cNvSpPr>
            <a:spLocks noGrp="1"/>
          </p:cNvSpPr>
          <p:nvPr>
            <p:ph type="ftr" sz="quarter" idx="5"/>
          </p:nvPr>
        </p:nvSpPr>
        <p:spPr>
          <a:xfrm>
            <a:off x="3108961" y="4783455"/>
            <a:ext cx="2926079"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78A1B301-EB5A-4EC7-AA06-DD302AB3446F}" type="datetime1">
              <a:rPr lang="en-US" smtClean="0"/>
              <a:t>10/20/2016</a:t>
            </a:fld>
            <a:endParaRPr lang="en-US" dirty="0"/>
          </a:p>
        </p:txBody>
      </p:sp>
      <p:sp>
        <p:nvSpPr>
          <p:cNvPr id="5" name="Holder 5"/>
          <p:cNvSpPr>
            <a:spLocks noGrp="1"/>
          </p:cNvSpPr>
          <p:nvPr>
            <p:ph type="sldNum" sz="quarter" idx="7"/>
          </p:nvPr>
        </p:nvSpPr>
        <p:spPr/>
        <p:txBody>
          <a:bodyPr lIns="0" tIns="0" rIns="0" bIns="0"/>
          <a:lstStyle>
            <a:lvl1pPr>
              <a:defRPr sz="525" b="1" i="0">
                <a:solidFill>
                  <a:schemeClr val="bg1"/>
                </a:solidFill>
                <a:latin typeface="Arial"/>
                <a:cs typeface="Arial"/>
              </a:defRPr>
            </a:lvl1pPr>
          </a:lstStyle>
          <a:p>
            <a:pPr marL="55245"/>
            <a:fld id="{81D60167-4931-47E6-BA6A-407CBD079E47}" type="slidenum">
              <a:rPr lang="en-US" spc="-4" smtClean="0"/>
              <a:pPr marL="55245"/>
              <a:t>‹#›</a:t>
            </a:fld>
            <a:endParaRPr lang="en-US" spc="-4" dirty="0"/>
          </a:p>
        </p:txBody>
      </p:sp>
    </p:spTree>
    <p:extLst>
      <p:ext uri="{BB962C8B-B14F-4D97-AF65-F5344CB8AC3E}">
        <p14:creationId xmlns:p14="http://schemas.microsoft.com/office/powerpoint/2010/main" val="253144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8B8C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rgbClr val="544D55"/>
                </a:solidFill>
                <a:latin typeface="Arial"/>
                <a:cs typeface="Arial"/>
              </a:defRPr>
            </a:lvl1pPr>
          </a:lstStyle>
          <a:p>
            <a:endParaRPr/>
          </a:p>
        </p:txBody>
      </p:sp>
      <p:sp>
        <p:nvSpPr>
          <p:cNvPr id="4" name="Holder 4"/>
          <p:cNvSpPr>
            <a:spLocks noGrp="1"/>
          </p:cNvSpPr>
          <p:nvPr>
            <p:ph type="ftr" sz="quarter" idx="5"/>
          </p:nvPr>
        </p:nvSpPr>
        <p:spPr>
          <a:xfrm>
            <a:off x="3108961" y="4783455"/>
            <a:ext cx="2926079"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3171ED36-EDB4-4AA9-92D0-FB554E737195}" type="datetime1">
              <a:rPr lang="en-US" smtClean="0"/>
              <a:t>10/20/2016</a:t>
            </a:fld>
            <a:endParaRPr lang="en-US" dirty="0"/>
          </a:p>
        </p:txBody>
      </p:sp>
      <p:sp>
        <p:nvSpPr>
          <p:cNvPr id="6" name="Holder 6"/>
          <p:cNvSpPr>
            <a:spLocks noGrp="1"/>
          </p:cNvSpPr>
          <p:nvPr>
            <p:ph type="sldNum" sz="quarter" idx="7"/>
          </p:nvPr>
        </p:nvSpPr>
        <p:spPr/>
        <p:txBody>
          <a:bodyPr lIns="0" tIns="0" rIns="0" bIns="0"/>
          <a:lstStyle>
            <a:lvl1pPr>
              <a:defRPr sz="525" b="1" i="0">
                <a:solidFill>
                  <a:schemeClr val="bg1"/>
                </a:solidFill>
                <a:latin typeface="Arial"/>
                <a:cs typeface="Arial"/>
              </a:defRPr>
            </a:lvl1pPr>
          </a:lstStyle>
          <a:p>
            <a:pPr marL="55245"/>
            <a:fld id="{81D60167-4931-47E6-BA6A-407CBD079E47}" type="slidenum">
              <a:rPr lang="en-US" spc="-4" smtClean="0"/>
              <a:pPr marL="55245"/>
              <a:t>‹#›</a:t>
            </a:fld>
            <a:endParaRPr lang="en-US" spc="-4" dirty="0"/>
          </a:p>
        </p:txBody>
      </p:sp>
    </p:spTree>
    <p:extLst>
      <p:ext uri="{BB962C8B-B14F-4D97-AF65-F5344CB8AC3E}">
        <p14:creationId xmlns:p14="http://schemas.microsoft.com/office/powerpoint/2010/main" val="103259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457325" y="1257412"/>
            <a:ext cx="7143750" cy="1062354"/>
          </a:xfrm>
        </p:spPr>
        <p:txBody>
          <a:bodyPr/>
          <a:lstStyle>
            <a:lvl1pPr algn="l">
              <a:defRPr sz="2867"/>
            </a:lvl1pPr>
          </a:lstStyle>
          <a:p>
            <a:r>
              <a:rPr lang="en-US" dirty="0" smtClean="0"/>
              <a:t>MAIN HEADLINE</a:t>
            </a:r>
          </a:p>
        </p:txBody>
      </p:sp>
      <p:sp>
        <p:nvSpPr>
          <p:cNvPr id="6" name="Subtitle 2"/>
          <p:cNvSpPr>
            <a:spLocks noGrp="1"/>
          </p:cNvSpPr>
          <p:nvPr>
            <p:ph type="subTitle" idx="1"/>
          </p:nvPr>
        </p:nvSpPr>
        <p:spPr bwMode="auto">
          <a:xfrm>
            <a:off x="1434108" y="2290465"/>
            <a:ext cx="7158038" cy="2841315"/>
          </a:xfrm>
          <a:prstGeom prst="rect">
            <a:avLst/>
          </a:prstGeom>
          <a:noFill/>
          <a:extLst/>
        </p:spPr>
        <p:txBody>
          <a:bodyPr wrap="square" lIns="91440" tIns="45720" rIns="91440" bIns="45720" numCol="1" anchor="t" anchorCtr="0" compatLnSpc="1">
            <a:prstTxWarp prst="textNoShape">
              <a:avLst/>
            </a:prstTxWarp>
          </a:bodyPr>
          <a:lstStyle>
            <a:lvl1pPr algn="l">
              <a:defRPr sz="2373"/>
            </a:lvl1pPr>
          </a:lstStyle>
          <a:p>
            <a:r>
              <a:rPr lang="en-US" dirty="0"/>
              <a:t>BODY COPY GOES HERE, </a:t>
            </a:r>
          </a:p>
          <a:p>
            <a:r>
              <a:rPr lang="en-US" dirty="0"/>
              <a:t>SUM IT UP AND MAKE A POINT. </a:t>
            </a:r>
          </a:p>
          <a:p>
            <a:r>
              <a:rPr lang="en-US" dirty="0"/>
              <a:t>LESS WORDS THE BETTER.</a:t>
            </a:r>
          </a:p>
        </p:txBody>
      </p:sp>
    </p:spTree>
    <p:extLst>
      <p:ext uri="{BB962C8B-B14F-4D97-AF65-F5344CB8AC3E}">
        <p14:creationId xmlns:p14="http://schemas.microsoft.com/office/powerpoint/2010/main" val="31950006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hort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011710"/>
            <a:ext cx="8686800" cy="449767"/>
          </a:xfrm>
        </p:spPr>
        <p:txBody>
          <a:bodyPr lIns="91440" anchor="t"/>
          <a:lstStyle>
            <a:lvl1pPr algn="ctr">
              <a:defRPr sz="2475" b="1" i="0" cap="all">
                <a:solidFill>
                  <a:schemeClr val="bg1"/>
                </a:solidFill>
                <a:latin typeface="Arial"/>
                <a:cs typeface="Arial"/>
              </a:defRPr>
            </a:lvl1pPr>
          </a:lstStyle>
          <a:p>
            <a:r>
              <a:rPr lang="en-US" dirty="0" smtClean="0"/>
              <a:t>INSERT SHORT TITLE HERE</a:t>
            </a:r>
            <a:endParaRPr lang="en-US" dirty="0"/>
          </a:p>
        </p:txBody>
      </p:sp>
      <p:sp>
        <p:nvSpPr>
          <p:cNvPr id="3" name="Text Placeholder 2"/>
          <p:cNvSpPr>
            <a:spLocks noGrp="1"/>
          </p:cNvSpPr>
          <p:nvPr>
            <p:ph type="body" idx="1" hasCustomPrompt="1"/>
          </p:nvPr>
        </p:nvSpPr>
        <p:spPr>
          <a:xfrm>
            <a:off x="228600" y="2468808"/>
            <a:ext cx="8686800" cy="303362"/>
          </a:xfrm>
        </p:spPr>
        <p:txBody>
          <a:bodyPr lIns="91440" anchor="t" anchorCtr="0"/>
          <a:lstStyle>
            <a:lvl1pPr marL="0" indent="0" algn="ctr">
              <a:buNone/>
              <a:defRPr sz="1200" b="0" i="0" spc="0" baseline="0">
                <a:solidFill>
                  <a:schemeClr val="bg1"/>
                </a:solidFill>
                <a:latin typeface="Arial"/>
                <a:cs typeface="Aria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smtClean="0"/>
              <a:t>Presenter, Presenter Title</a:t>
            </a:r>
          </a:p>
        </p:txBody>
      </p:sp>
      <p:cxnSp>
        <p:nvCxnSpPr>
          <p:cNvPr id="14" name="Straight Connector 13"/>
          <p:cNvCxnSpPr/>
          <p:nvPr userDrawn="1"/>
        </p:nvCxnSpPr>
        <p:spPr>
          <a:xfrm>
            <a:off x="1143004"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7"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447763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72"/>
            <a:ext cx="8686800" cy="449767"/>
          </a:xfrm>
        </p:spPr>
        <p:txBody>
          <a:bodyPr lIns="91440" anchor="t"/>
          <a:lstStyle>
            <a:lvl1pPr algn="ctr">
              <a:defRPr sz="2475" b="1" i="0" cap="none" baseline="0">
                <a:solidFill>
                  <a:schemeClr val="bg1"/>
                </a:solidFill>
                <a:latin typeface="Arial"/>
                <a:cs typeface="Arial"/>
              </a:defRPr>
            </a:lvl1pPr>
          </a:lstStyle>
          <a:p>
            <a:r>
              <a:rPr lang="en-US" dirty="0" smtClean="0"/>
              <a:t>INSERT LONG </a:t>
            </a:r>
            <a:br>
              <a:rPr lang="en-US" dirty="0" smtClean="0"/>
            </a:br>
            <a:r>
              <a:rPr lang="en-US" dirty="0" smtClean="0"/>
              <a:t>TITLE HERE</a:t>
            </a:r>
            <a:endParaRPr lang="en-US" dirty="0"/>
          </a:p>
        </p:txBody>
      </p:sp>
      <p:sp>
        <p:nvSpPr>
          <p:cNvPr id="3" name="Text Placeholder 2"/>
          <p:cNvSpPr>
            <a:spLocks noGrp="1"/>
          </p:cNvSpPr>
          <p:nvPr>
            <p:ph type="body" idx="1" hasCustomPrompt="1"/>
          </p:nvPr>
        </p:nvSpPr>
        <p:spPr>
          <a:xfrm>
            <a:off x="228600" y="2623382"/>
            <a:ext cx="8686800" cy="303362"/>
          </a:xfrm>
        </p:spPr>
        <p:txBody>
          <a:bodyPr lIns="91440" anchor="t" anchorCtr="0"/>
          <a:lstStyle>
            <a:lvl1pPr marL="0" indent="0" algn="ctr">
              <a:buNone/>
              <a:defRPr sz="1200" b="0" i="0" spc="0" baseline="0">
                <a:solidFill>
                  <a:schemeClr val="bg1"/>
                </a:solidFill>
                <a:latin typeface="Arial"/>
                <a:cs typeface="Aria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smtClean="0"/>
              <a:t>Presenter, Presenter Title</a:t>
            </a:r>
          </a:p>
        </p:txBody>
      </p:sp>
      <p:sp>
        <p:nvSpPr>
          <p:cNvPr id="4" name="Date Placeholder 3"/>
          <p:cNvSpPr>
            <a:spLocks noGrp="1"/>
          </p:cNvSpPr>
          <p:nvPr>
            <p:ph type="dt" sz="half" idx="10"/>
          </p:nvPr>
        </p:nvSpPr>
        <p:spPr>
          <a:xfrm>
            <a:off x="228600" y="4772061"/>
            <a:ext cx="2133600" cy="273844"/>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143004"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54452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143004"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1"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smtClean="0"/>
              <a:t>INSERT HEADER HERE</a:t>
            </a:r>
            <a:endParaRPr lang="en-US" dirty="0"/>
          </a:p>
        </p:txBody>
      </p:sp>
      <p:sp>
        <p:nvSpPr>
          <p:cNvPr id="7" name="Text Placeholder 6"/>
          <p:cNvSpPr>
            <a:spLocks noGrp="1"/>
          </p:cNvSpPr>
          <p:nvPr>
            <p:ph type="body" sz="quarter" idx="13" hasCustomPrompt="1"/>
          </p:nvPr>
        </p:nvSpPr>
        <p:spPr>
          <a:xfrm>
            <a:off x="228603" y="809957"/>
            <a:ext cx="8687108" cy="3805958"/>
          </a:xfrm>
        </p:spPr>
        <p:txBody>
          <a:bodyPr/>
          <a:lstStyle>
            <a:lvl1pPr marL="0" indent="0">
              <a:buNone/>
              <a:defRPr sz="1800" baseline="0"/>
            </a:lvl1pPr>
          </a:lstStyle>
          <a:p>
            <a:pPr lvl="0"/>
            <a:r>
              <a:rPr lang="en-US" dirty="0" smtClean="0"/>
              <a:t>Insert body text here.</a:t>
            </a:r>
            <a:endParaRPr lang="en-US" dirty="0"/>
          </a:p>
        </p:txBody>
      </p:sp>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725027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4"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1"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smtClean="0"/>
              <a:t>INSERT HEADER HERE</a:t>
            </a:r>
            <a:endParaRPr lang="en-US" dirty="0"/>
          </a:p>
        </p:txBody>
      </p:sp>
      <p:sp>
        <p:nvSpPr>
          <p:cNvPr id="7" name="Text Placeholder 6"/>
          <p:cNvSpPr>
            <a:spLocks noGrp="1"/>
          </p:cNvSpPr>
          <p:nvPr>
            <p:ph type="body" sz="quarter" idx="13" hasCustomPrompt="1"/>
          </p:nvPr>
        </p:nvSpPr>
        <p:spPr>
          <a:xfrm>
            <a:off x="228603" y="809957"/>
            <a:ext cx="8687108" cy="3805958"/>
          </a:xfrm>
        </p:spPr>
        <p:txBody>
          <a:bodyPr/>
          <a:lstStyle>
            <a:lvl1pPr marL="309026" indent="-309026">
              <a:spcBef>
                <a:spcPts val="0"/>
              </a:spcBef>
              <a:buFont typeface="Arial" pitchFamily="34" charset="0"/>
              <a:buChar char="•"/>
              <a:defRPr sz="1800" baseline="0"/>
            </a:lvl1pPr>
            <a:lvl3pPr marL="1242982" indent="-135727">
              <a:spcBef>
                <a:spcPts val="0"/>
              </a:spcBef>
              <a:buSzPct val="75000"/>
              <a:buFont typeface="Arial" pitchFamily="34" charset="0"/>
              <a:buChar char="•"/>
              <a:defRPr/>
            </a:lvl3pPr>
          </a:lstStyle>
          <a:p>
            <a:pPr marL="231775" indent="-231775">
              <a:spcBef>
                <a:spcPts val="0"/>
              </a:spcBef>
            </a:pPr>
            <a:r>
              <a:rPr lang="en-US" sz="1800" dirty="0" smtClean="0"/>
              <a:t>First Level.</a:t>
            </a:r>
          </a:p>
          <a:p>
            <a:pPr marL="557199" lvl="1" indent="-211925">
              <a:spcBef>
                <a:spcPts val="0"/>
              </a:spcBef>
              <a:buSzPct val="75000"/>
              <a:buFont typeface="Courier New" pitchFamily="49" charset="0"/>
              <a:buChar char="o"/>
            </a:pPr>
            <a:r>
              <a:rPr lang="en-US" sz="1500" dirty="0" smtClean="0">
                <a:latin typeface="Arial" pitchFamily="34" charset="0"/>
                <a:cs typeface="Arial" pitchFamily="34" charset="0"/>
              </a:rPr>
              <a:t>Second Level.</a:t>
            </a:r>
          </a:p>
          <a:p>
            <a:pPr marL="942951" lvl="1" indent="-176209">
              <a:spcBef>
                <a:spcPts val="0"/>
              </a:spcBef>
              <a:buSzPct val="75000"/>
              <a:buFont typeface="Wingdings" pitchFamily="2" charset="2"/>
              <a:buChar char="§"/>
            </a:pPr>
            <a:r>
              <a:rPr lang="en-US" sz="1351" dirty="0" smtClean="0">
                <a:latin typeface="Arial" pitchFamily="34" charset="0"/>
                <a:cs typeface="Arial" pitchFamily="34" charset="0"/>
              </a:rPr>
              <a:t>Third Level.</a:t>
            </a:r>
          </a:p>
          <a:p>
            <a:pPr marL="1242982" lvl="2" indent="-135727">
              <a:spcBef>
                <a:spcPts val="0"/>
              </a:spcBef>
              <a:buSzPct val="75000"/>
              <a:buFont typeface="Arial" pitchFamily="34" charset="0"/>
              <a:buChar char="•"/>
            </a:pPr>
            <a:r>
              <a:rPr lang="en-US" sz="1200" dirty="0" smtClean="0">
                <a:latin typeface="Arial" pitchFamily="34" charset="0"/>
                <a:cs typeface="Arial" pitchFamily="34" charset="0"/>
              </a:rPr>
              <a:t>Fourth</a:t>
            </a:r>
            <a:r>
              <a:rPr lang="en-US" sz="1200" baseline="0" dirty="0" smtClean="0">
                <a:latin typeface="Arial" pitchFamily="34" charset="0"/>
                <a:cs typeface="Arial" pitchFamily="34" charset="0"/>
              </a:rPr>
              <a:t> Level.</a:t>
            </a:r>
            <a:endParaRPr lang="en-US" sz="1200" dirty="0" smtClean="0"/>
          </a:p>
        </p:txBody>
      </p:sp>
      <p:sp>
        <p:nvSpPr>
          <p:cNvPr id="13"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901094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INSERT HEADER HERE</a:t>
            </a:r>
            <a:endParaRPr lang="en-US" dirty="0"/>
          </a:p>
        </p:txBody>
      </p:sp>
      <p:sp>
        <p:nvSpPr>
          <p:cNvPr id="7" name="Table Placeholder 6"/>
          <p:cNvSpPr>
            <a:spLocks noGrp="1"/>
          </p:cNvSpPr>
          <p:nvPr>
            <p:ph type="tbl" sz="quarter" idx="12"/>
          </p:nvPr>
        </p:nvSpPr>
        <p:spPr>
          <a:xfrm>
            <a:off x="228600" y="1040613"/>
            <a:ext cx="8686800" cy="2695575"/>
          </a:xfrm>
        </p:spPr>
        <p:txBody>
          <a:bodyPr/>
          <a:lstStyle/>
          <a:p>
            <a:endParaRPr lang="en-US" dirty="0"/>
          </a:p>
        </p:txBody>
      </p:sp>
      <p:cxnSp>
        <p:nvCxnSpPr>
          <p:cNvPr id="9" name="Straight Connector 8"/>
          <p:cNvCxnSpPr/>
          <p:nvPr userDrawn="1"/>
        </p:nvCxnSpPr>
        <p:spPr>
          <a:xfrm>
            <a:off x="1143004"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1" y="4663199"/>
            <a:ext cx="898307" cy="354056"/>
          </a:xfrm>
          <a:prstGeom prst="rect">
            <a:avLst/>
          </a:prstGeom>
        </p:spPr>
      </p:pic>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597629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143006"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3" y="4663200"/>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smtClean="0"/>
              <a:t>INSERT HEADER HERE</a:t>
            </a:r>
            <a:endParaRPr lang="en-US" dirty="0"/>
          </a:p>
        </p:txBody>
      </p:sp>
      <p:sp>
        <p:nvSpPr>
          <p:cNvPr id="7" name="Text Placeholder 6"/>
          <p:cNvSpPr>
            <a:spLocks noGrp="1"/>
          </p:cNvSpPr>
          <p:nvPr>
            <p:ph type="body" sz="quarter" idx="13" hasCustomPrompt="1"/>
          </p:nvPr>
        </p:nvSpPr>
        <p:spPr>
          <a:xfrm>
            <a:off x="228603" y="809958"/>
            <a:ext cx="8687108" cy="3805958"/>
          </a:xfrm>
        </p:spPr>
        <p:txBody>
          <a:bodyPr/>
          <a:lstStyle>
            <a:lvl1pPr marL="0" indent="0">
              <a:buNone/>
              <a:defRPr sz="1350" baseline="0"/>
            </a:lvl1pPr>
          </a:lstStyle>
          <a:p>
            <a:pPr lvl="0"/>
            <a:r>
              <a:rPr lang="en-US" dirty="0" smtClean="0"/>
              <a:t>Insert body text here.</a:t>
            </a:r>
            <a:endParaRPr lang="en-US" dirty="0"/>
          </a:p>
        </p:txBody>
      </p:sp>
      <p:sp>
        <p:nvSpPr>
          <p:cNvPr id="8" name="Slide Number Placeholder 5"/>
          <p:cNvSpPr>
            <a:spLocks noGrp="1"/>
          </p:cNvSpPr>
          <p:nvPr>
            <p:ph type="sldNum" sz="quarter" idx="4"/>
          </p:nvPr>
        </p:nvSpPr>
        <p:spPr>
          <a:xfrm>
            <a:off x="8183787" y="4772061"/>
            <a:ext cx="731619" cy="273844"/>
          </a:xfrm>
          <a:prstGeom prst="rect">
            <a:avLst/>
          </a:prstGeom>
        </p:spPr>
        <p:txBody>
          <a:bodyPr vert="horz" lIns="91440" tIns="45720" rIns="91440" bIns="45720" rtlCol="0" anchor="ctr"/>
          <a:lstStyle>
            <a:lvl1pPr algn="r">
              <a:defRPr sz="394"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8984481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Short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137160"/>
            <a:ext cx="8686800" cy="632454"/>
          </a:xfrm>
        </p:spPr>
        <p:txBody>
          <a:bodyPr anchor="t" anchorCtr="0">
            <a:noAutofit/>
          </a:bodyPr>
          <a:lstStyle>
            <a:lvl1pPr algn="l">
              <a:lnSpc>
                <a:spcPts val="2475"/>
              </a:lnSpc>
              <a:defRPr>
                <a:solidFill>
                  <a:srgbClr val="19B9C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2523973"/>
            <a:ext cx="8686800" cy="88581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8600" y="4772061"/>
            <a:ext cx="2133600" cy="273844"/>
          </a:xfrm>
          <a:prstGeom prst="rect">
            <a:avLst/>
          </a:prstGeom>
        </p:spPr>
        <p:txBody>
          <a:bodyPr/>
          <a:lstStyle/>
          <a:p>
            <a:fld id="{D660B812-7C69-4AA4-AC44-014A7F250E1D}" type="datetime1">
              <a:rPr lang="en-US" smtClean="0"/>
              <a:t>10/20/2016</a:t>
            </a:fld>
            <a:endParaRPr lang="en-US" dirty="0"/>
          </a:p>
        </p:txBody>
      </p:sp>
      <p:sp>
        <p:nvSpPr>
          <p:cNvPr id="5" name="Footer Placeholder 4"/>
          <p:cNvSpPr>
            <a:spLocks noGrp="1"/>
          </p:cNvSpPr>
          <p:nvPr>
            <p:ph type="ftr" sz="quarter" idx="11"/>
          </p:nvPr>
        </p:nvSpPr>
        <p:spPr>
          <a:xfrm>
            <a:off x="8392160" y="4772061"/>
            <a:ext cx="604484"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8146628-1A01-9741-8A8B-916D51547CC7}" type="slidenum">
              <a:rPr lang="en-US" smtClean="0"/>
              <a:pPr/>
              <a:t>‹#›</a:t>
            </a:fld>
            <a:endParaRPr lang="en-US" dirty="0"/>
          </a:p>
        </p:txBody>
      </p:sp>
      <p:cxnSp>
        <p:nvCxnSpPr>
          <p:cNvPr id="9" name="Straight Connector 8"/>
          <p:cNvCxnSpPr/>
          <p:nvPr userDrawn="1"/>
        </p:nvCxnSpPr>
        <p:spPr>
          <a:xfrm>
            <a:off x="1486371" y="4807088"/>
            <a:ext cx="7422445"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7" y="4663199"/>
            <a:ext cx="1190450" cy="351900"/>
          </a:xfrm>
          <a:prstGeom prst="rect">
            <a:avLst/>
          </a:prstGeom>
        </p:spPr>
      </p:pic>
      <p:sp>
        <p:nvSpPr>
          <p:cNvPr id="12" name="Content Placeholder 2"/>
          <p:cNvSpPr>
            <a:spLocks noGrp="1"/>
          </p:cNvSpPr>
          <p:nvPr>
            <p:ph idx="13" hasCustomPrompt="1"/>
          </p:nvPr>
        </p:nvSpPr>
        <p:spPr>
          <a:xfrm>
            <a:off x="228599" y="1346926"/>
            <a:ext cx="8686800" cy="770540"/>
          </a:xfrm>
        </p:spPr>
        <p:txBody>
          <a:bodyPr>
            <a:noAutofit/>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a:t>
            </a:r>
            <a:br>
              <a:rPr lang="en-US" dirty="0" smtClean="0"/>
            </a:br>
            <a:r>
              <a:rPr lang="en-US" dirty="0" smtClean="0"/>
              <a:t>text styles</a:t>
            </a:r>
          </a:p>
        </p:txBody>
      </p:sp>
    </p:spTree>
    <p:extLst>
      <p:ext uri="{BB962C8B-B14F-4D97-AF65-F5344CB8AC3E}">
        <p14:creationId xmlns:p14="http://schemas.microsoft.com/office/powerpoint/2010/main" val="363914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AF3C3DE-9712-4BC3-A823-CDC915BF8874}" type="datetime1">
              <a:rPr lang="en-US" smtClean="0"/>
              <a:t>10/20/2016</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DF89270-0A98-4837-91EC-0265BB0E847C}" type="slidenum">
              <a:rPr lang="en-US" smtClean="0"/>
              <a:t>‹#›</a:t>
            </a:fld>
            <a:endParaRPr lang="en-US" dirty="0"/>
          </a:p>
        </p:txBody>
      </p:sp>
    </p:spTree>
    <p:extLst>
      <p:ext uri="{BB962C8B-B14F-4D97-AF65-F5344CB8AC3E}">
        <p14:creationId xmlns:p14="http://schemas.microsoft.com/office/powerpoint/2010/main" val="312586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8686800" cy="629322"/>
          </a:xfrm>
          <a:prstGeom prst="rect">
            <a:avLst/>
          </a:prstGeom>
        </p:spPr>
        <p:txBody>
          <a:bodyPr vert="horz" lIns="91440" tIns="45720" rIns="91440" bIns="45720" rtlCol="0" anchor="t">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228600" y="814892"/>
            <a:ext cx="8686800" cy="3763594"/>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5809264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5" r:id="rId4"/>
    <p:sldLayoutId id="2147483660" r:id="rId5"/>
    <p:sldLayoutId id="2147483661" r:id="rId6"/>
    <p:sldLayoutId id="2147483668" r:id="rId7"/>
    <p:sldLayoutId id="2147483669" r:id="rId8"/>
    <p:sldLayoutId id="2147483670" r:id="rId9"/>
    <p:sldLayoutId id="2147483672" r:id="rId10"/>
    <p:sldLayoutId id="2147483673" r:id="rId11"/>
    <p:sldLayoutId id="2147483674" r:id="rId12"/>
  </p:sldLayoutIdLst>
  <p:timing>
    <p:tnLst>
      <p:par>
        <p:cTn id="1" dur="indefinite" restart="never" nodeType="tmRoot"/>
      </p:par>
    </p:tnLst>
  </p:timing>
  <p:hf hdr="0" dt="0"/>
  <p:txStyles>
    <p:title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p:titleStyle>
    <p:bodyStyle>
      <a:lvl1pPr marL="257168" indent="-257168" algn="l" defTabSz="685783" rtl="0" eaLnBrk="1" latinLnBrk="0" hangingPunct="1">
        <a:spcBef>
          <a:spcPts val="0"/>
        </a:spcBef>
        <a:buFont typeface="Arial" pitchFamily="34" charset="0"/>
        <a:buChar char="•"/>
        <a:defRPr sz="1800" kern="1200">
          <a:solidFill>
            <a:srgbClr val="554D56"/>
          </a:solidFill>
          <a:latin typeface="Arial" pitchFamily="34" charset="0"/>
          <a:ea typeface="+mn-ea"/>
          <a:cs typeface="Arial" pitchFamily="34" charset="0"/>
        </a:defRPr>
      </a:lvl1pPr>
      <a:lvl2pPr marL="557199" indent="-214308" algn="l" defTabSz="685783"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43" indent="-169065" algn="l" defTabSz="685783" rtl="0" eaLnBrk="1" latinLnBrk="0" hangingPunct="1">
        <a:spcBef>
          <a:spcPts val="0"/>
        </a:spcBef>
        <a:buFont typeface="Wingdings" pitchFamily="2" charset="2"/>
        <a:buChar char="§"/>
        <a:defRPr sz="1351" kern="1200">
          <a:solidFill>
            <a:srgbClr val="554D56"/>
          </a:solidFill>
          <a:latin typeface="Arial" pitchFamily="34" charset="0"/>
          <a:ea typeface="+mn-ea"/>
          <a:cs typeface="Arial" pitchFamily="34" charset="0"/>
        </a:defRPr>
      </a:lvl3pPr>
      <a:lvl4pPr marL="1242982" indent="-129775" algn="l" defTabSz="685783"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12" indent="-171446" algn="l" defTabSz="685783" rtl="0" eaLnBrk="1" latinLnBrk="0" hangingPunct="1">
        <a:spcBef>
          <a:spcPts val="0"/>
        </a:spcBef>
        <a:buFont typeface="Arial" pitchFamily="34" charset="0"/>
        <a:buChar char="»"/>
        <a:defRPr sz="1051" kern="1200">
          <a:solidFill>
            <a:srgbClr val="554D56"/>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OutreachandSales@covered.ca.gov"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coveredca.com/get-help/loc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hyperlink" Target="http://www.coveredca.com/get-help/local/even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attendee.gotowebinar.com/rt/6132192224704601089"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chcf.org/topics/opioid-safety"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indsay.Petersen@covered.ca.go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483" y="3007021"/>
            <a:ext cx="8686800" cy="202016"/>
          </a:xfrm>
        </p:spPr>
        <p:txBody>
          <a:bodyPr/>
          <a:lstStyle/>
          <a:p>
            <a:r>
              <a:rPr lang="en-US" dirty="0" smtClean="0"/>
              <a:t>PLAN MANAGEMENT ADVISORY GROUP</a:t>
            </a:r>
            <a:endParaRPr lang="en-US" dirty="0"/>
          </a:p>
        </p:txBody>
      </p:sp>
      <p:sp>
        <p:nvSpPr>
          <p:cNvPr id="7" name="Subtitle 6"/>
          <p:cNvSpPr>
            <a:spLocks noGrp="1"/>
          </p:cNvSpPr>
          <p:nvPr>
            <p:ph type="subTitle" idx="1"/>
          </p:nvPr>
        </p:nvSpPr>
        <p:spPr>
          <a:xfrm>
            <a:off x="0" y="3290789"/>
            <a:ext cx="8686800" cy="188087"/>
          </a:xfrm>
        </p:spPr>
        <p:txBody>
          <a:bodyPr/>
          <a:lstStyle/>
          <a:p>
            <a:r>
              <a:rPr lang="en-US" dirty="0" smtClean="0"/>
              <a:t>October 20, 2016</a:t>
            </a:r>
            <a:endParaRPr lang="en-US" dirty="0"/>
          </a:p>
        </p:txBody>
      </p:sp>
    </p:spTree>
    <p:extLst>
      <p:ext uri="{BB962C8B-B14F-4D97-AF65-F5344CB8AC3E}">
        <p14:creationId xmlns:p14="http://schemas.microsoft.com/office/powerpoint/2010/main" val="3742335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title"/>
          </p:nvPr>
        </p:nvSpPr>
        <p:spPr>
          <a:xfrm>
            <a:off x="287656" y="201121"/>
            <a:ext cx="8568689" cy="830997"/>
          </a:xfrm>
          <a:prstGeom prst="rect">
            <a:avLst/>
          </a:prstGeom>
        </p:spPr>
        <p:txBody>
          <a:bodyPr vert="horz" wrap="square" lIns="0" tIns="0" rIns="0" bIns="0" rtlCol="0" anchor="t">
            <a:spAutoFit/>
          </a:bodyPr>
          <a:lstStyle/>
          <a:p>
            <a:pPr marL="9525"/>
            <a:r>
              <a:rPr lang="en-US" sz="2700" spc="-4" dirty="0"/>
              <a:t>OUTREACH AND SALES: </a:t>
            </a:r>
            <a:br>
              <a:rPr lang="en-US" sz="2700" spc="-4" dirty="0"/>
            </a:br>
            <a:r>
              <a:rPr lang="en-US" sz="2700" dirty="0">
                <a:solidFill>
                  <a:srgbClr val="544D55"/>
                </a:solidFill>
                <a:ea typeface="+mn-ea"/>
              </a:rPr>
              <a:t>OPEN ENROLLMENT 4 STRATEGY PLAN</a:t>
            </a:r>
            <a:endParaRPr sz="2700" dirty="0">
              <a:solidFill>
                <a:srgbClr val="544D55"/>
              </a:solidFill>
              <a:ea typeface="+mn-ea"/>
            </a:endParaRPr>
          </a:p>
        </p:txBody>
      </p:sp>
      <p:sp>
        <p:nvSpPr>
          <p:cNvPr id="7" name="object 4"/>
          <p:cNvSpPr txBox="1">
            <a:spLocks/>
          </p:cNvSpPr>
          <p:nvPr/>
        </p:nvSpPr>
        <p:spPr>
          <a:xfrm>
            <a:off x="399212" y="1364298"/>
            <a:ext cx="5419027" cy="3431709"/>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lvl="1" indent="-173355">
              <a:spcAft>
                <a:spcPts val="450"/>
              </a:spcAft>
              <a:buFont typeface="Arial"/>
              <a:buChar char="•"/>
              <a:tabLst>
                <a:tab pos="183356" algn="l"/>
              </a:tabLst>
            </a:pPr>
            <a:r>
              <a:rPr lang="en-US" b="1" kern="0" spc="-4" dirty="0">
                <a:solidFill>
                  <a:prstClr val="black">
                    <a:lumMod val="65000"/>
                    <a:lumOff val="35000"/>
                  </a:prstClr>
                </a:solidFill>
                <a:latin typeface="Arial"/>
                <a:cs typeface="Arial"/>
              </a:rPr>
              <a:t>Email </a:t>
            </a:r>
            <a:r>
              <a:rPr lang="en-US" sz="2700" b="1" kern="0" spc="-4" dirty="0">
                <a:solidFill>
                  <a:srgbClr val="DCB626"/>
                </a:solidFill>
                <a:latin typeface="Arial"/>
                <a:cs typeface="Arial"/>
              </a:rPr>
              <a:t>News Briefs and Alerts </a:t>
            </a:r>
            <a:r>
              <a:rPr lang="en-US" b="1" kern="0" spc="-4" dirty="0">
                <a:solidFill>
                  <a:prstClr val="black">
                    <a:lumMod val="65000"/>
                    <a:lumOff val="35000"/>
                  </a:prstClr>
                </a:solidFill>
                <a:latin typeface="Arial"/>
                <a:cs typeface="Arial"/>
              </a:rPr>
              <a:t>highlighting the latest news to our Sales Partners </a:t>
            </a:r>
          </a:p>
          <a:p>
            <a:pPr marL="525780" lvl="2" indent="-173355">
              <a:spcBef>
                <a:spcPts val="300"/>
              </a:spcBef>
              <a:spcAft>
                <a:spcPts val="450"/>
              </a:spcAft>
              <a:buFont typeface="Arial"/>
              <a:buChar char="•"/>
              <a:tabLst>
                <a:tab pos="183356" algn="l"/>
              </a:tabLst>
            </a:pPr>
            <a:r>
              <a:rPr lang="en-US" sz="1500" b="1" kern="0" spc="-4" dirty="0">
                <a:solidFill>
                  <a:prstClr val="black">
                    <a:lumMod val="65000"/>
                    <a:lumOff val="35000"/>
                  </a:prstClr>
                </a:solidFill>
                <a:latin typeface="Arial"/>
                <a:cs typeface="Arial"/>
              </a:rPr>
              <a:t>Biweekly distribution </a:t>
            </a:r>
            <a:r>
              <a:rPr lang="en-US" sz="1500" kern="0" spc="-4" dirty="0">
                <a:solidFill>
                  <a:prstClr val="black">
                    <a:lumMod val="65000"/>
                    <a:lumOff val="35000"/>
                  </a:prstClr>
                </a:solidFill>
                <a:latin typeface="Arial"/>
                <a:cs typeface="Arial"/>
              </a:rPr>
              <a:t>to all Sales Partners</a:t>
            </a:r>
          </a:p>
          <a:p>
            <a:pPr marL="525780" lvl="2" indent="-173355">
              <a:spcBef>
                <a:spcPts val="300"/>
              </a:spcBef>
              <a:spcAft>
                <a:spcPts val="450"/>
              </a:spcAft>
              <a:buFont typeface="Arial"/>
              <a:buChar char="•"/>
              <a:tabLst>
                <a:tab pos="183356" algn="l"/>
              </a:tabLst>
            </a:pPr>
            <a:r>
              <a:rPr lang="en-US" sz="1500" b="1" kern="0" spc="-4" dirty="0">
                <a:solidFill>
                  <a:prstClr val="black">
                    <a:lumMod val="65000"/>
                    <a:lumOff val="35000"/>
                  </a:prstClr>
                </a:solidFill>
                <a:latin typeface="Arial"/>
                <a:cs typeface="Arial"/>
              </a:rPr>
              <a:t>Updates</a:t>
            </a:r>
            <a:r>
              <a:rPr lang="en-US" sz="1500" kern="0" spc="-4" dirty="0">
                <a:solidFill>
                  <a:prstClr val="black">
                    <a:lumMod val="65000"/>
                    <a:lumOff val="35000"/>
                  </a:prstClr>
                </a:solidFill>
                <a:latin typeface="Arial"/>
                <a:cs typeface="Arial"/>
              </a:rPr>
              <a:t> on Application Portal Releases of new functionalities</a:t>
            </a:r>
          </a:p>
          <a:p>
            <a:pPr marL="525780" lvl="2" indent="-173355">
              <a:spcBef>
                <a:spcPts val="300"/>
              </a:spcBef>
              <a:spcAft>
                <a:spcPts val="450"/>
              </a:spcAft>
              <a:buFont typeface="Arial"/>
              <a:buChar char="•"/>
              <a:tabLst>
                <a:tab pos="183356" algn="l"/>
              </a:tabLst>
            </a:pPr>
            <a:r>
              <a:rPr lang="en-US" sz="1500" b="1" kern="0" spc="-4" dirty="0">
                <a:solidFill>
                  <a:prstClr val="black">
                    <a:lumMod val="65000"/>
                    <a:lumOff val="35000"/>
                  </a:prstClr>
                </a:solidFill>
                <a:latin typeface="Arial"/>
                <a:cs typeface="Arial"/>
              </a:rPr>
              <a:t>Reminders</a:t>
            </a:r>
            <a:r>
              <a:rPr lang="en-US" sz="1500" kern="0" spc="-4" dirty="0">
                <a:solidFill>
                  <a:prstClr val="black">
                    <a:lumMod val="65000"/>
                    <a:lumOff val="35000"/>
                  </a:prstClr>
                </a:solidFill>
                <a:latin typeface="Arial"/>
                <a:cs typeface="Arial"/>
              </a:rPr>
              <a:t> for administrative tasks – certification and recertification, trainings, etc. </a:t>
            </a:r>
          </a:p>
          <a:p>
            <a:pPr marL="525780" lvl="2" indent="-173355">
              <a:spcBef>
                <a:spcPts val="300"/>
              </a:spcBef>
              <a:spcAft>
                <a:spcPts val="450"/>
              </a:spcAft>
              <a:buFont typeface="Arial"/>
              <a:buChar char="•"/>
              <a:tabLst>
                <a:tab pos="183356" algn="l"/>
              </a:tabLst>
            </a:pPr>
            <a:r>
              <a:rPr lang="en-US" sz="1500" b="1" kern="0" spc="-4" dirty="0">
                <a:solidFill>
                  <a:prstClr val="black">
                    <a:lumMod val="65000"/>
                    <a:lumOff val="35000"/>
                  </a:prstClr>
                </a:solidFill>
                <a:latin typeface="Arial"/>
                <a:cs typeface="Arial"/>
              </a:rPr>
              <a:t>Calendars</a:t>
            </a:r>
            <a:r>
              <a:rPr lang="en-US" sz="1500" kern="0" spc="-4" dirty="0">
                <a:solidFill>
                  <a:prstClr val="black">
                    <a:lumMod val="65000"/>
                    <a:lumOff val="35000"/>
                  </a:prstClr>
                </a:solidFill>
                <a:latin typeface="Arial"/>
                <a:cs typeface="Arial"/>
              </a:rPr>
              <a:t> for Service Center Hours and Outages</a:t>
            </a:r>
          </a:p>
          <a:p>
            <a:pPr marL="525780" lvl="2" indent="-173355">
              <a:spcBef>
                <a:spcPts val="300"/>
              </a:spcBef>
              <a:spcAft>
                <a:spcPts val="450"/>
              </a:spcAft>
              <a:buFont typeface="Arial"/>
              <a:buChar char="•"/>
              <a:tabLst>
                <a:tab pos="183356" algn="l"/>
              </a:tabLst>
            </a:pPr>
            <a:r>
              <a:rPr lang="en-US" sz="1500" b="1" kern="0" spc="-4" dirty="0">
                <a:solidFill>
                  <a:prstClr val="black">
                    <a:lumMod val="65000"/>
                    <a:lumOff val="35000"/>
                  </a:prstClr>
                </a:solidFill>
                <a:latin typeface="Arial"/>
                <a:cs typeface="Arial"/>
              </a:rPr>
              <a:t>Sign-up: </a:t>
            </a:r>
            <a:r>
              <a:rPr lang="en-US" sz="1500" b="1" kern="0" spc="-4" dirty="0">
                <a:solidFill>
                  <a:prstClr val="black">
                    <a:lumMod val="65000"/>
                    <a:lumOff val="35000"/>
                  </a:prstClr>
                </a:solidFill>
                <a:latin typeface="Arial"/>
                <a:cs typeface="Arial"/>
                <a:hlinkClick r:id="rId3"/>
              </a:rPr>
              <a:t>OutreachandSales@covered.ca.gov</a:t>
            </a:r>
            <a:r>
              <a:rPr lang="en-US" sz="1500" b="1" kern="0" spc="-4" dirty="0">
                <a:solidFill>
                  <a:prstClr val="black">
                    <a:lumMod val="65000"/>
                    <a:lumOff val="35000"/>
                  </a:prstClr>
                </a:solidFill>
                <a:latin typeface="Arial"/>
                <a:cs typeface="Arial"/>
              </a:rPr>
              <a:t> </a:t>
            </a:r>
          </a:p>
          <a:p>
            <a:pPr marL="525780" lvl="2" indent="-173355">
              <a:spcBef>
                <a:spcPts val="300"/>
              </a:spcBef>
              <a:spcAft>
                <a:spcPts val="450"/>
              </a:spcAft>
              <a:buFont typeface="Arial"/>
              <a:buChar char="•"/>
              <a:tabLst>
                <a:tab pos="183356" algn="l"/>
              </a:tabLst>
            </a:pPr>
            <a:endParaRPr lang="en-US" sz="1500" b="1" kern="0" spc="-4" dirty="0">
              <a:solidFill>
                <a:prstClr val="black">
                  <a:lumMod val="65000"/>
                  <a:lumOff val="35000"/>
                </a:prstClr>
              </a:solidFill>
              <a:latin typeface="Arial"/>
              <a:cs typeface="Arial"/>
            </a:endParaRPr>
          </a:p>
        </p:txBody>
      </p:sp>
      <p:sp>
        <p:nvSpPr>
          <p:cNvPr id="2" name="Slide Number Placeholder 1"/>
          <p:cNvSpPr>
            <a:spLocks noGrp="1"/>
          </p:cNvSpPr>
          <p:nvPr>
            <p:ph type="sldNum" sz="quarter" idx="7"/>
          </p:nvPr>
        </p:nvSpPr>
        <p:spPr/>
        <p:txBody>
          <a:bodyPr/>
          <a:lstStyle/>
          <a:p>
            <a:pPr marL="55245"/>
            <a:fld id="{81D60167-4931-47E6-BA6A-407CBD079E47}" type="slidenum">
              <a:rPr lang="en-US" spc="-4"/>
              <a:pPr marL="55245"/>
              <a:t>9</a:t>
            </a:fld>
            <a:endParaRPr lang="en-US" spc="-4" dirty="0"/>
          </a:p>
        </p:txBody>
      </p:sp>
      <p:pic>
        <p:nvPicPr>
          <p:cNvPr id="9" name="Picture 8"/>
          <p:cNvPicPr>
            <a:picLocks noChangeAspect="1"/>
          </p:cNvPicPr>
          <p:nvPr/>
        </p:nvPicPr>
        <p:blipFill>
          <a:blip r:embed="rId4"/>
          <a:stretch>
            <a:fillRect/>
          </a:stretch>
        </p:blipFill>
        <p:spPr>
          <a:xfrm>
            <a:off x="6514506" y="1201962"/>
            <a:ext cx="2027035" cy="300760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6001582" y="1662725"/>
            <a:ext cx="2092107" cy="2939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862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title"/>
          </p:nvPr>
        </p:nvSpPr>
        <p:spPr>
          <a:xfrm>
            <a:off x="287656" y="201121"/>
            <a:ext cx="8568689" cy="830997"/>
          </a:xfrm>
          <a:prstGeom prst="rect">
            <a:avLst/>
          </a:prstGeom>
        </p:spPr>
        <p:txBody>
          <a:bodyPr vert="horz" wrap="square" lIns="0" tIns="0" rIns="0" bIns="0" rtlCol="0" anchor="t">
            <a:spAutoFit/>
          </a:bodyPr>
          <a:lstStyle/>
          <a:p>
            <a:pPr marL="9525"/>
            <a:r>
              <a:rPr lang="en-US" sz="2700" spc="-4" dirty="0"/>
              <a:t>OUTREACH AND SALES: </a:t>
            </a:r>
            <a:br>
              <a:rPr lang="en-US" sz="2700" spc="-4" dirty="0"/>
            </a:br>
            <a:r>
              <a:rPr lang="en-US" sz="2700" dirty="0">
                <a:solidFill>
                  <a:srgbClr val="544D55"/>
                </a:solidFill>
                <a:ea typeface="+mn-ea"/>
              </a:rPr>
              <a:t>OPEN ENROLLMENT 4 STRATEGY PLAN</a:t>
            </a:r>
            <a:endParaRPr sz="2700" dirty="0">
              <a:solidFill>
                <a:srgbClr val="544D55"/>
              </a:solidFill>
              <a:ea typeface="+mn-ea"/>
            </a:endParaRPr>
          </a:p>
        </p:txBody>
      </p:sp>
      <p:sp>
        <p:nvSpPr>
          <p:cNvPr id="7" name="object 4"/>
          <p:cNvSpPr txBox="1">
            <a:spLocks/>
          </p:cNvSpPr>
          <p:nvPr/>
        </p:nvSpPr>
        <p:spPr>
          <a:xfrm>
            <a:off x="531947" y="1155458"/>
            <a:ext cx="7190447" cy="3277820"/>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lvl="1"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Update </a:t>
            </a:r>
            <a:r>
              <a:rPr lang="en-US" sz="2700" b="1" kern="0" spc="-4" dirty="0">
                <a:solidFill>
                  <a:srgbClr val="DCB626"/>
                </a:solidFill>
                <a:latin typeface="Arial"/>
                <a:cs typeface="Arial"/>
              </a:rPr>
              <a:t>Tool Kits </a:t>
            </a:r>
            <a:r>
              <a:rPr lang="en-US" b="1" kern="0" spc="-4" dirty="0">
                <a:solidFill>
                  <a:prstClr val="black">
                    <a:lumMod val="65000"/>
                    <a:lumOff val="35000"/>
                  </a:prstClr>
                </a:solidFill>
                <a:latin typeface="Arial"/>
                <a:cs typeface="Arial"/>
              </a:rPr>
              <a:t>for our Sales Partner</a:t>
            </a:r>
            <a:endParaRPr lang="en-US" sz="2700" b="1" kern="0" spc="-4" dirty="0">
              <a:solidFill>
                <a:srgbClr val="DCB626"/>
              </a:solidFill>
              <a:latin typeface="Arial"/>
              <a:cs typeface="Arial"/>
            </a:endParaRPr>
          </a:p>
          <a:p>
            <a:pPr marL="525780" lvl="2"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2017 Health and Dental Plans Tool Kit</a:t>
            </a:r>
          </a:p>
          <a:p>
            <a:pPr marL="525780" lvl="2"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2017 Plan Rates and Regional Data Sheets</a:t>
            </a:r>
          </a:p>
          <a:p>
            <a:pPr marL="525780" lvl="2"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Renewal </a:t>
            </a:r>
            <a:r>
              <a:rPr lang="en-US" kern="0" spc="-4" dirty="0">
                <a:solidFill>
                  <a:prstClr val="black">
                    <a:lumMod val="65000"/>
                    <a:lumOff val="35000"/>
                  </a:prstClr>
                </a:solidFill>
                <a:latin typeface="Arial"/>
                <a:cs typeface="Arial"/>
              </a:rPr>
              <a:t>(Job Aids and Sample Notices)</a:t>
            </a:r>
            <a:r>
              <a:rPr lang="en-US" b="1" kern="0" spc="-4" dirty="0">
                <a:solidFill>
                  <a:prstClr val="black">
                    <a:lumMod val="65000"/>
                    <a:lumOff val="35000"/>
                  </a:prstClr>
                </a:solidFill>
                <a:latin typeface="Arial"/>
                <a:cs typeface="Arial"/>
              </a:rPr>
              <a:t> </a:t>
            </a:r>
          </a:p>
          <a:p>
            <a:pPr marL="525780" lvl="2"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2017 PCP Matching </a:t>
            </a:r>
            <a:r>
              <a:rPr lang="en-US" kern="0" spc="-4" dirty="0">
                <a:solidFill>
                  <a:prstClr val="black">
                    <a:lumMod val="65000"/>
                    <a:lumOff val="35000"/>
                  </a:prstClr>
                </a:solidFill>
                <a:latin typeface="Arial"/>
                <a:cs typeface="Arial"/>
              </a:rPr>
              <a:t>(Quick Guide)</a:t>
            </a:r>
            <a:r>
              <a:rPr lang="en-US" b="1" kern="0" spc="-4" dirty="0">
                <a:solidFill>
                  <a:prstClr val="black">
                    <a:lumMod val="65000"/>
                    <a:lumOff val="35000"/>
                  </a:prstClr>
                </a:solidFill>
                <a:latin typeface="Arial"/>
                <a:cs typeface="Arial"/>
              </a:rPr>
              <a:t> </a:t>
            </a:r>
          </a:p>
          <a:p>
            <a:pPr marL="525780" lvl="2"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2016 Subsidy-Eligible Maps</a:t>
            </a:r>
          </a:p>
          <a:p>
            <a:pPr marL="525780" lvl="2"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New Printable Materials for consumers </a:t>
            </a:r>
            <a:r>
              <a:rPr lang="en-US" kern="0" spc="-4" dirty="0">
                <a:solidFill>
                  <a:prstClr val="black">
                    <a:lumMod val="65000"/>
                    <a:lumOff val="35000"/>
                  </a:prstClr>
                </a:solidFill>
                <a:latin typeface="Arial"/>
                <a:cs typeface="Arial"/>
              </a:rPr>
              <a:t>(Open Enrollment Guide, Paper Calculator, brochures, etc.)</a:t>
            </a:r>
          </a:p>
        </p:txBody>
      </p:sp>
      <p:sp>
        <p:nvSpPr>
          <p:cNvPr id="2" name="Slide Number Placeholder 1"/>
          <p:cNvSpPr>
            <a:spLocks noGrp="1"/>
          </p:cNvSpPr>
          <p:nvPr>
            <p:ph type="sldNum" sz="quarter" idx="7"/>
          </p:nvPr>
        </p:nvSpPr>
        <p:spPr/>
        <p:txBody>
          <a:bodyPr/>
          <a:lstStyle/>
          <a:p>
            <a:pPr marL="55245"/>
            <a:fld id="{81D60167-4931-47E6-BA6A-407CBD079E47}" type="slidenum">
              <a:rPr lang="en-US" spc="-4"/>
              <a:pPr marL="55245"/>
              <a:t>10</a:t>
            </a:fld>
            <a:endParaRPr lang="en-US" spc="-4" dirty="0"/>
          </a:p>
        </p:txBody>
      </p:sp>
      <p:pic>
        <p:nvPicPr>
          <p:cNvPr id="9" name="Picture 8"/>
          <p:cNvPicPr>
            <a:picLocks noChangeAspect="1"/>
          </p:cNvPicPr>
          <p:nvPr/>
        </p:nvPicPr>
        <p:blipFill>
          <a:blip r:embed="rId3"/>
          <a:stretch>
            <a:fillRect/>
          </a:stretch>
        </p:blipFill>
        <p:spPr>
          <a:xfrm>
            <a:off x="8029840" y="342604"/>
            <a:ext cx="885562" cy="3647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stretch>
            <a:fillRect/>
          </a:stretch>
        </p:blipFill>
        <p:spPr>
          <a:xfrm rot="20549813">
            <a:off x="5947565" y="2066556"/>
            <a:ext cx="1442964" cy="1455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6859535" y="1620566"/>
            <a:ext cx="2033163" cy="16325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80109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56" y="201121"/>
            <a:ext cx="8568689" cy="830997"/>
          </a:xfrm>
        </p:spPr>
        <p:txBody>
          <a:bodyPr/>
          <a:lstStyle/>
          <a:p>
            <a:r>
              <a:rPr lang="en-US" sz="2700" spc="-4" dirty="0"/>
              <a:t>OUTREACH AND SALES: </a:t>
            </a:r>
            <a:br>
              <a:rPr lang="en-US" sz="2700" spc="-4" dirty="0"/>
            </a:br>
            <a:r>
              <a:rPr lang="en-US" sz="2700" dirty="0">
                <a:solidFill>
                  <a:srgbClr val="544D55"/>
                </a:solidFill>
              </a:rPr>
              <a:t>OPPORTUNITIES TO ENGAGE</a:t>
            </a:r>
            <a:endParaRPr lang="en-US" sz="2700" dirty="0"/>
          </a:p>
        </p:txBody>
      </p:sp>
      <p:sp>
        <p:nvSpPr>
          <p:cNvPr id="3" name="object 4"/>
          <p:cNvSpPr txBox="1">
            <a:spLocks/>
          </p:cNvSpPr>
          <p:nvPr/>
        </p:nvSpPr>
        <p:spPr>
          <a:xfrm>
            <a:off x="614363" y="1314450"/>
            <a:ext cx="4857750" cy="3108543"/>
          </a:xfrm>
          <a:prstGeom prst="rect">
            <a:avLst/>
          </a:prstGeom>
        </p:spPr>
        <p:txBody>
          <a:bodyPr vert="horz" wrap="square" lIns="0" tIns="0" rIns="0" bIns="0" numCol="1"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lvl="1" indent="-173355">
              <a:spcAft>
                <a:spcPts val="1200"/>
              </a:spcAft>
              <a:buFont typeface="Arial"/>
              <a:buChar char="•"/>
              <a:tabLst>
                <a:tab pos="183356" algn="l"/>
              </a:tabLst>
            </a:pPr>
            <a:r>
              <a:rPr lang="en-US" sz="2025" b="1" kern="0" spc="-4" dirty="0">
                <a:solidFill>
                  <a:prstClr val="black">
                    <a:lumMod val="65000"/>
                    <a:lumOff val="35000"/>
                  </a:prstClr>
                </a:solidFill>
                <a:latin typeface="Arial"/>
                <a:cs typeface="Arial"/>
              </a:rPr>
              <a:t>Covered California Website: </a:t>
            </a:r>
            <a:r>
              <a:rPr lang="en-US" sz="2025" b="1" kern="0" spc="-4" dirty="0">
                <a:solidFill>
                  <a:srgbClr val="417A65"/>
                </a:solidFill>
                <a:latin typeface="Arial"/>
                <a:cs typeface="Arial"/>
              </a:rPr>
              <a:t>“Find Local Help to Enroll”</a:t>
            </a:r>
          </a:p>
          <a:p>
            <a:pPr marL="182880" lvl="1" indent="-173355">
              <a:spcAft>
                <a:spcPts val="1200"/>
              </a:spcAft>
              <a:buFont typeface="Arial"/>
              <a:buChar char="•"/>
              <a:tabLst>
                <a:tab pos="183356" algn="l"/>
              </a:tabLst>
            </a:pPr>
            <a:r>
              <a:rPr lang="en-US" sz="2025" b="1" kern="0" spc="-4" dirty="0">
                <a:solidFill>
                  <a:prstClr val="black">
                    <a:lumMod val="65000"/>
                    <a:lumOff val="35000"/>
                  </a:prstClr>
                </a:solidFill>
                <a:latin typeface="Arial"/>
                <a:cs typeface="Arial"/>
              </a:rPr>
              <a:t>Covered California </a:t>
            </a:r>
            <a:r>
              <a:rPr lang="en-US" sz="2025" b="1" kern="0" spc="-4" dirty="0">
                <a:solidFill>
                  <a:srgbClr val="417A65"/>
                </a:solidFill>
                <a:latin typeface="Arial"/>
                <a:cs typeface="Arial"/>
              </a:rPr>
              <a:t>Storefront Program</a:t>
            </a:r>
          </a:p>
          <a:p>
            <a:pPr marL="182880" lvl="1" indent="-173355">
              <a:spcAft>
                <a:spcPts val="1200"/>
              </a:spcAft>
              <a:buFont typeface="Arial"/>
              <a:buChar char="•"/>
              <a:tabLst>
                <a:tab pos="183356" algn="l"/>
              </a:tabLst>
            </a:pPr>
            <a:r>
              <a:rPr lang="en-US" sz="2025" b="1" kern="0" spc="-4" dirty="0">
                <a:solidFill>
                  <a:prstClr val="black">
                    <a:lumMod val="65000"/>
                    <a:lumOff val="35000"/>
                  </a:prstClr>
                </a:solidFill>
                <a:latin typeface="Arial"/>
                <a:cs typeface="Arial"/>
              </a:rPr>
              <a:t>Covered California </a:t>
            </a:r>
            <a:r>
              <a:rPr lang="en-US" sz="2025" b="1" kern="0" spc="-4" dirty="0">
                <a:solidFill>
                  <a:srgbClr val="417A65"/>
                </a:solidFill>
                <a:latin typeface="Arial"/>
                <a:cs typeface="Arial"/>
              </a:rPr>
              <a:t>Events Web Page</a:t>
            </a:r>
          </a:p>
          <a:p>
            <a:pPr marL="182880" lvl="1" indent="-173355">
              <a:spcAft>
                <a:spcPts val="1200"/>
              </a:spcAft>
              <a:buFont typeface="Arial"/>
              <a:buChar char="•"/>
              <a:tabLst>
                <a:tab pos="183356" algn="l"/>
              </a:tabLst>
            </a:pPr>
            <a:r>
              <a:rPr lang="en-US" sz="2025" b="1" kern="0" spc="-4" dirty="0">
                <a:solidFill>
                  <a:prstClr val="black">
                    <a:lumMod val="65000"/>
                    <a:lumOff val="35000"/>
                  </a:prstClr>
                </a:solidFill>
                <a:latin typeface="Arial"/>
                <a:cs typeface="Arial"/>
              </a:rPr>
              <a:t>Covered California </a:t>
            </a:r>
            <a:r>
              <a:rPr lang="en-US" sz="2025" b="1" kern="0" spc="-4" dirty="0">
                <a:solidFill>
                  <a:srgbClr val="417A65"/>
                </a:solidFill>
                <a:latin typeface="Arial"/>
                <a:cs typeface="Arial"/>
              </a:rPr>
              <a:t>Sales Tools</a:t>
            </a:r>
          </a:p>
          <a:p>
            <a:pPr marL="182880" lvl="1" indent="-173355">
              <a:spcAft>
                <a:spcPts val="1200"/>
              </a:spcAft>
              <a:buFont typeface="Arial"/>
              <a:buChar char="•"/>
              <a:tabLst>
                <a:tab pos="183356" algn="l"/>
              </a:tabLst>
            </a:pPr>
            <a:r>
              <a:rPr lang="en-US" sz="2025" b="1" kern="0" spc="-4" dirty="0">
                <a:solidFill>
                  <a:prstClr val="black">
                    <a:lumMod val="65000"/>
                    <a:lumOff val="35000"/>
                  </a:prstClr>
                </a:solidFill>
                <a:latin typeface="Arial"/>
                <a:cs typeface="Arial"/>
              </a:rPr>
              <a:t>Covered California </a:t>
            </a:r>
            <a:r>
              <a:rPr lang="en-US" sz="2025" b="1" kern="0" spc="-4" dirty="0">
                <a:solidFill>
                  <a:srgbClr val="417A65"/>
                </a:solidFill>
                <a:latin typeface="Arial"/>
                <a:cs typeface="Arial"/>
              </a:rPr>
              <a:t>Collateral Materials</a:t>
            </a:r>
            <a:endParaRPr lang="en-US" sz="2025" b="1" kern="0" spc="-4" dirty="0">
              <a:solidFill>
                <a:prstClr val="black">
                  <a:lumMod val="65000"/>
                  <a:lumOff val="35000"/>
                </a:prstClr>
              </a:solidFill>
              <a:latin typeface="Arial"/>
              <a:cs typeface="Arial"/>
            </a:endParaRPr>
          </a:p>
        </p:txBody>
      </p:sp>
      <p:sp>
        <p:nvSpPr>
          <p:cNvPr id="4" name="Slide Number Placeholder 3"/>
          <p:cNvSpPr>
            <a:spLocks noGrp="1"/>
          </p:cNvSpPr>
          <p:nvPr>
            <p:ph type="sldNum" sz="quarter" idx="7"/>
          </p:nvPr>
        </p:nvSpPr>
        <p:spPr/>
        <p:txBody>
          <a:bodyPr/>
          <a:lstStyle/>
          <a:p>
            <a:pPr marL="55245"/>
            <a:fld id="{81D60167-4931-47E6-BA6A-407CBD079E47}" type="slidenum">
              <a:rPr lang="en-US" spc="-4"/>
              <a:pPr marL="55245"/>
              <a:t>11</a:t>
            </a:fld>
            <a:endParaRPr lang="en-US" spc="-4" dirty="0"/>
          </a:p>
        </p:txBody>
      </p:sp>
      <p:pic>
        <p:nvPicPr>
          <p:cNvPr id="5" name="Picture 4"/>
          <p:cNvPicPr>
            <a:picLocks noChangeAspect="1"/>
          </p:cNvPicPr>
          <p:nvPr/>
        </p:nvPicPr>
        <p:blipFill rotWithShape="1">
          <a:blip r:embed="rId3"/>
          <a:srcRect l="2110" r="779"/>
          <a:stretch/>
        </p:blipFill>
        <p:spPr>
          <a:xfrm>
            <a:off x="5400233" y="1817961"/>
            <a:ext cx="1654868" cy="2421231"/>
          </a:xfrm>
          <a:prstGeom prst="rect">
            <a:avLst/>
          </a:prstGeom>
        </p:spPr>
      </p:pic>
      <p:pic>
        <p:nvPicPr>
          <p:cNvPr id="6" name="Picture 5"/>
          <p:cNvPicPr>
            <a:picLocks noChangeAspect="1"/>
          </p:cNvPicPr>
          <p:nvPr/>
        </p:nvPicPr>
        <p:blipFill rotWithShape="1">
          <a:blip r:embed="rId4"/>
          <a:srcRect t="2355"/>
          <a:stretch/>
        </p:blipFill>
        <p:spPr>
          <a:xfrm>
            <a:off x="7252329" y="1426411"/>
            <a:ext cx="1805391" cy="105558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rot="21205703" flipH="1">
            <a:off x="7176262" y="2659087"/>
            <a:ext cx="1449930" cy="110533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flipH="1">
            <a:off x="7423994" y="3362087"/>
            <a:ext cx="1432350" cy="110317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5656007" y="201121"/>
            <a:ext cx="3171026" cy="1061960"/>
          </a:xfrm>
          <a:prstGeom prst="rect">
            <a:avLst/>
          </a:prstGeom>
        </p:spPr>
      </p:pic>
    </p:spTree>
    <p:extLst>
      <p:ext uri="{BB962C8B-B14F-4D97-AF65-F5344CB8AC3E}">
        <p14:creationId xmlns:p14="http://schemas.microsoft.com/office/powerpoint/2010/main" val="265287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453" y="4663440"/>
            <a:ext cx="1189862" cy="352044"/>
          </a:xfrm>
          <a:prstGeom prst="rect">
            <a:avLst/>
          </a:prstGeom>
          <a:blipFill>
            <a:blip r:embed="rId3" cstate="print"/>
            <a:stretch>
              <a:fillRect/>
            </a:stretch>
          </a:blipFill>
        </p:spPr>
        <p:txBody>
          <a:bodyPr wrap="square" lIns="0" tIns="0" rIns="0" bIns="0" rtlCol="0"/>
          <a:lstStyle/>
          <a:p>
            <a:endParaRPr sz="1350" dirty="0">
              <a:solidFill>
                <a:prstClr val="black"/>
              </a:solidFill>
            </a:endParaRPr>
          </a:p>
        </p:txBody>
      </p:sp>
      <p:sp>
        <p:nvSpPr>
          <p:cNvPr id="3" name="object 3"/>
          <p:cNvSpPr txBox="1">
            <a:spLocks noGrp="1"/>
          </p:cNvSpPr>
          <p:nvPr>
            <p:ph type="title"/>
          </p:nvPr>
        </p:nvSpPr>
        <p:spPr>
          <a:xfrm>
            <a:off x="287656" y="201121"/>
            <a:ext cx="8568689" cy="830997"/>
          </a:xfrm>
          <a:prstGeom prst="rect">
            <a:avLst/>
          </a:prstGeom>
        </p:spPr>
        <p:txBody>
          <a:bodyPr vert="horz" wrap="square" lIns="0" tIns="0" rIns="0" bIns="0" rtlCol="0" anchor="t">
            <a:spAutoFit/>
          </a:bodyPr>
          <a:lstStyle/>
          <a:p>
            <a:pPr marL="9525"/>
            <a:r>
              <a:rPr lang="en-US" sz="2700" spc="-4" dirty="0"/>
              <a:t>OUTREACH AND SALES: </a:t>
            </a:r>
            <a:br>
              <a:rPr lang="en-US" sz="2700" spc="-4" dirty="0"/>
            </a:br>
            <a:r>
              <a:rPr lang="en-US" sz="2700" dirty="0">
                <a:solidFill>
                  <a:srgbClr val="544D55"/>
                </a:solidFill>
                <a:ea typeface="+mn-ea"/>
              </a:rPr>
              <a:t>STOREFRONT PROGRAM</a:t>
            </a:r>
            <a:endParaRPr sz="2700" dirty="0">
              <a:solidFill>
                <a:srgbClr val="544D55"/>
              </a:solidFill>
              <a:ea typeface="+mn-ea"/>
            </a:endParaRPr>
          </a:p>
        </p:txBody>
      </p:sp>
      <p:sp>
        <p:nvSpPr>
          <p:cNvPr id="5" name="object 5"/>
          <p:cNvSpPr txBox="1">
            <a:spLocks noGrp="1"/>
          </p:cNvSpPr>
          <p:nvPr>
            <p:ph type="sldNum" sz="quarter" idx="7"/>
          </p:nvPr>
        </p:nvSpPr>
        <p:spPr>
          <a:xfrm>
            <a:off x="8183783" y="4868587"/>
            <a:ext cx="731619" cy="80791"/>
          </a:xfrm>
          <a:prstGeom prst="rect">
            <a:avLst/>
          </a:prstGeom>
        </p:spPr>
        <p:txBody>
          <a:bodyPr vert="horz" wrap="square" lIns="0" tIns="0" rIns="0" bIns="0" rtlCol="0" anchor="ctr">
            <a:spAutoFit/>
          </a:bodyPr>
          <a:lstStyle/>
          <a:p>
            <a:pPr marL="19050"/>
            <a:r>
              <a:rPr lang="en-US" spc="-4" dirty="0" smtClean="0">
                <a:solidFill>
                  <a:schemeClr val="tx1"/>
                </a:solidFill>
              </a:rPr>
              <a:t>11</a:t>
            </a:r>
            <a:endParaRPr spc="-4" dirty="0">
              <a:solidFill>
                <a:schemeClr val="tx1"/>
              </a:solidFill>
            </a:endParaRPr>
          </a:p>
        </p:txBody>
      </p:sp>
      <p:sp>
        <p:nvSpPr>
          <p:cNvPr id="6" name="Text Placeholder 5"/>
          <p:cNvSpPr>
            <a:spLocks noGrp="1"/>
          </p:cNvSpPr>
          <p:nvPr>
            <p:ph type="body" idx="1"/>
          </p:nvPr>
        </p:nvSpPr>
        <p:spPr>
          <a:xfrm>
            <a:off x="372439" y="1098260"/>
            <a:ext cx="5903001" cy="3488489"/>
          </a:xfrm>
        </p:spPr>
        <p:txBody>
          <a:bodyPr>
            <a:normAutofit/>
          </a:bodyPr>
          <a:lstStyle/>
          <a:p>
            <a:pPr marL="257175" indent="-257175">
              <a:spcAft>
                <a:spcPts val="900"/>
              </a:spcAft>
            </a:pPr>
            <a:r>
              <a:rPr lang="en-US" sz="4050" b="1" dirty="0">
                <a:solidFill>
                  <a:srgbClr val="417A65"/>
                </a:solidFill>
              </a:rPr>
              <a:t>582 </a:t>
            </a:r>
            <a:r>
              <a:rPr lang="en-US" sz="2400" b="1" dirty="0"/>
              <a:t>Storefronts</a:t>
            </a:r>
          </a:p>
          <a:p>
            <a:pPr marL="257175" indent="-257175">
              <a:spcAft>
                <a:spcPts val="900"/>
              </a:spcAft>
            </a:pPr>
            <a:r>
              <a:rPr lang="en-US" sz="1800" dirty="0"/>
              <a:t>Certified Insurance Agent or Certified Enrollment Entity offices</a:t>
            </a:r>
          </a:p>
          <a:p>
            <a:pPr marL="257175" indent="-257175">
              <a:spcAft>
                <a:spcPts val="900"/>
              </a:spcAft>
            </a:pPr>
            <a:r>
              <a:rPr lang="en-US" sz="1800" dirty="0"/>
              <a:t>Open year round to provide in-person enrollment assistance</a:t>
            </a:r>
          </a:p>
          <a:p>
            <a:pPr marL="257175" indent="-257175">
              <a:spcAft>
                <a:spcPts val="900"/>
              </a:spcAft>
            </a:pPr>
            <a:r>
              <a:rPr lang="en-US" sz="2400" b="1" dirty="0"/>
              <a:t>Developing more </a:t>
            </a:r>
            <a:r>
              <a:rPr lang="en-US" sz="1800" dirty="0"/>
              <a:t>in hot zones where the uninsured eligible remains…</a:t>
            </a:r>
          </a:p>
          <a:p>
            <a:pPr marL="257175" indent="-257175">
              <a:spcAft>
                <a:spcPts val="900"/>
              </a:spcAft>
            </a:pPr>
            <a:r>
              <a:rPr lang="en-US" sz="1800" dirty="0"/>
              <a:t>Storefront Finder Tool on </a:t>
            </a:r>
            <a:r>
              <a:rPr lang="en-US" sz="1800" dirty="0">
                <a:hlinkClick r:id="rId4"/>
              </a:rPr>
              <a:t>http://www.coveredca.com/get-help/local/</a:t>
            </a:r>
            <a:r>
              <a:rPr lang="en-US" sz="1800" dirty="0"/>
              <a:t> </a:t>
            </a:r>
          </a:p>
        </p:txBody>
      </p:sp>
      <p:pic>
        <p:nvPicPr>
          <p:cNvPr id="8" name="Picture 7"/>
          <p:cNvPicPr>
            <a:picLocks noChangeAspect="1"/>
          </p:cNvPicPr>
          <p:nvPr/>
        </p:nvPicPr>
        <p:blipFill>
          <a:blip r:embed="rId5"/>
          <a:stretch>
            <a:fillRect/>
          </a:stretch>
        </p:blipFill>
        <p:spPr>
          <a:xfrm>
            <a:off x="6619063" y="784050"/>
            <a:ext cx="1985049" cy="17050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p:cNvPicPr>
            <a:picLocks noChangeAspect="1"/>
          </p:cNvPicPr>
          <p:nvPr/>
        </p:nvPicPr>
        <p:blipFill>
          <a:blip r:embed="rId6"/>
          <a:stretch>
            <a:fillRect/>
          </a:stretch>
        </p:blipFill>
        <p:spPr>
          <a:xfrm>
            <a:off x="6678611" y="3022635"/>
            <a:ext cx="1925501" cy="1730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589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453" y="4663440"/>
            <a:ext cx="1189862" cy="352044"/>
          </a:xfrm>
          <a:prstGeom prst="rect">
            <a:avLst/>
          </a:prstGeom>
          <a:blipFill>
            <a:blip r:embed="rId3" cstate="print"/>
            <a:stretch>
              <a:fillRect/>
            </a:stretch>
          </a:blipFill>
        </p:spPr>
        <p:txBody>
          <a:bodyPr wrap="square" lIns="0" tIns="0" rIns="0" bIns="0" rtlCol="0"/>
          <a:lstStyle/>
          <a:p>
            <a:endParaRPr sz="1350" dirty="0">
              <a:solidFill>
                <a:prstClr val="black"/>
              </a:solidFill>
            </a:endParaRPr>
          </a:p>
        </p:txBody>
      </p:sp>
      <p:sp>
        <p:nvSpPr>
          <p:cNvPr id="3" name="object 3"/>
          <p:cNvSpPr txBox="1">
            <a:spLocks noGrp="1"/>
          </p:cNvSpPr>
          <p:nvPr>
            <p:ph type="title"/>
          </p:nvPr>
        </p:nvSpPr>
        <p:spPr>
          <a:xfrm>
            <a:off x="346713" y="265414"/>
            <a:ext cx="8568689" cy="415498"/>
          </a:xfrm>
          <a:prstGeom prst="rect">
            <a:avLst/>
          </a:prstGeom>
        </p:spPr>
        <p:txBody>
          <a:bodyPr vert="horz" wrap="square" lIns="0" tIns="0" rIns="0" bIns="0" rtlCol="0" anchor="t">
            <a:spAutoFit/>
          </a:bodyPr>
          <a:lstStyle/>
          <a:p>
            <a:pPr marL="9525"/>
            <a:r>
              <a:rPr lang="en-US" sz="2700" spc="-4" dirty="0"/>
              <a:t>OUTREACH AND SALES: </a:t>
            </a:r>
            <a:r>
              <a:rPr lang="en-US" sz="2700" dirty="0">
                <a:solidFill>
                  <a:srgbClr val="544D55"/>
                </a:solidFill>
                <a:ea typeface="+mn-ea"/>
              </a:rPr>
              <a:t>CURRENT EVENTS</a:t>
            </a:r>
            <a:endParaRPr sz="2700" dirty="0">
              <a:solidFill>
                <a:srgbClr val="544D55"/>
              </a:solidFill>
              <a:ea typeface="+mn-ea"/>
            </a:endParaRPr>
          </a:p>
        </p:txBody>
      </p:sp>
      <p:sp>
        <p:nvSpPr>
          <p:cNvPr id="5" name="object 5"/>
          <p:cNvSpPr txBox="1">
            <a:spLocks noGrp="1"/>
          </p:cNvSpPr>
          <p:nvPr>
            <p:ph type="sldNum" sz="quarter" idx="7"/>
          </p:nvPr>
        </p:nvSpPr>
        <p:spPr>
          <a:xfrm>
            <a:off x="8183783" y="4868587"/>
            <a:ext cx="731619" cy="80791"/>
          </a:xfrm>
          <a:prstGeom prst="rect">
            <a:avLst/>
          </a:prstGeom>
        </p:spPr>
        <p:txBody>
          <a:bodyPr vert="horz" wrap="square" lIns="0" tIns="0" rIns="0" bIns="0" rtlCol="0" anchor="ctr">
            <a:spAutoFit/>
          </a:bodyPr>
          <a:lstStyle/>
          <a:p>
            <a:pPr marL="19050"/>
            <a:r>
              <a:rPr lang="en-US" spc="-4" dirty="0" smtClean="0">
                <a:solidFill>
                  <a:schemeClr val="tx1"/>
                </a:solidFill>
              </a:rPr>
              <a:t>12</a:t>
            </a:r>
            <a:endParaRPr spc="-4" dirty="0">
              <a:solidFill>
                <a:schemeClr val="tx1"/>
              </a:solidFill>
            </a:endParaRPr>
          </a:p>
        </p:txBody>
      </p:sp>
      <p:sp>
        <p:nvSpPr>
          <p:cNvPr id="6" name="Text Placeholder 5"/>
          <p:cNvSpPr>
            <a:spLocks noGrp="1"/>
          </p:cNvSpPr>
          <p:nvPr>
            <p:ph type="body" idx="1"/>
          </p:nvPr>
        </p:nvSpPr>
        <p:spPr>
          <a:xfrm>
            <a:off x="458611" y="968130"/>
            <a:ext cx="4464596" cy="2410864"/>
          </a:xfrm>
        </p:spPr>
        <p:txBody>
          <a:bodyPr>
            <a:normAutofit/>
          </a:bodyPr>
          <a:lstStyle/>
          <a:p>
            <a:pPr marL="257175" indent="-257175">
              <a:spcAft>
                <a:spcPts val="900"/>
              </a:spcAft>
            </a:pPr>
            <a:r>
              <a:rPr lang="en-US" sz="3600" b="1" dirty="0">
                <a:solidFill>
                  <a:srgbClr val="417A65"/>
                </a:solidFill>
              </a:rPr>
              <a:t>156 </a:t>
            </a:r>
            <a:r>
              <a:rPr lang="en-US" dirty="0"/>
              <a:t>current </a:t>
            </a:r>
            <a:r>
              <a:rPr lang="en-US" dirty="0" smtClean="0"/>
              <a:t>events posted </a:t>
            </a:r>
          </a:p>
          <a:p>
            <a:pPr marL="257175" indent="-257175">
              <a:spcAft>
                <a:spcPts val="900"/>
              </a:spcAft>
            </a:pPr>
            <a:r>
              <a:rPr lang="en-US" b="1" dirty="0" smtClean="0"/>
              <a:t>Timeframe: </a:t>
            </a:r>
            <a:r>
              <a:rPr lang="en-US" dirty="0" smtClean="0"/>
              <a:t>10/3/16 – 1/31/17</a:t>
            </a:r>
          </a:p>
          <a:p>
            <a:pPr marL="257175" indent="-257175">
              <a:spcAft>
                <a:spcPts val="900"/>
              </a:spcAft>
            </a:pPr>
            <a:r>
              <a:rPr lang="en-US" b="1" dirty="0"/>
              <a:t>By: </a:t>
            </a:r>
            <a:r>
              <a:rPr lang="en-US" sz="1500" dirty="0"/>
              <a:t>Certified Insurance Agents or Certified Enrollment Entity offices hosting or participating</a:t>
            </a:r>
          </a:p>
          <a:p>
            <a:pPr marL="257175" indent="-257175">
              <a:spcAft>
                <a:spcPts val="900"/>
              </a:spcAft>
            </a:pPr>
            <a:r>
              <a:rPr lang="en-US" b="1" dirty="0"/>
              <a:t>Find an </a:t>
            </a:r>
            <a:r>
              <a:rPr lang="en-US" b="1" dirty="0" smtClean="0"/>
              <a:t>Event: </a:t>
            </a:r>
            <a:r>
              <a:rPr lang="en-US" sz="1500" dirty="0">
                <a:hlinkClick r:id="rId4"/>
              </a:rPr>
              <a:t>www.coveredca.com/get-help/local/events/</a:t>
            </a:r>
            <a:r>
              <a:rPr lang="en-US" sz="1500" dirty="0"/>
              <a:t>  </a:t>
            </a:r>
          </a:p>
        </p:txBody>
      </p:sp>
      <p:pic>
        <p:nvPicPr>
          <p:cNvPr id="9" name="Picture 8"/>
          <p:cNvPicPr>
            <a:picLocks noChangeAspect="1"/>
          </p:cNvPicPr>
          <p:nvPr/>
        </p:nvPicPr>
        <p:blipFill>
          <a:blip r:embed="rId5"/>
          <a:stretch>
            <a:fillRect/>
          </a:stretch>
        </p:blipFill>
        <p:spPr>
          <a:xfrm>
            <a:off x="5157903" y="1184211"/>
            <a:ext cx="3757499" cy="3311382"/>
          </a:xfrm>
          <a:prstGeom prst="rect">
            <a:avLst/>
          </a:prstGeom>
          <a:ln>
            <a:noFill/>
          </a:ln>
          <a:effectLst>
            <a:outerShdw blurRad="292100" dist="139700" dir="2700000" algn="tl" rotWithShape="0">
              <a:srgbClr val="333333">
                <a:alpha val="65000"/>
              </a:srgbClr>
            </a:outerShdw>
          </a:effectLst>
        </p:spPr>
      </p:pic>
      <p:graphicFrame>
        <p:nvGraphicFramePr>
          <p:cNvPr id="4" name="Table 3"/>
          <p:cNvGraphicFramePr>
            <a:graphicFrameLocks noGrp="1"/>
          </p:cNvGraphicFramePr>
          <p:nvPr>
            <p:extLst/>
          </p:nvPr>
        </p:nvGraphicFramePr>
        <p:xfrm>
          <a:off x="548547" y="3479007"/>
          <a:ext cx="4492008" cy="1027272"/>
        </p:xfrm>
        <a:graphic>
          <a:graphicData uri="http://schemas.openxmlformats.org/drawingml/2006/table">
            <a:tbl>
              <a:tblPr>
                <a:tableStyleId>{5940675A-B579-460E-94D1-54222C63F5DA}</a:tableStyleId>
              </a:tblPr>
              <a:tblGrid>
                <a:gridCol w="1463058"/>
                <a:gridCol w="1478756"/>
                <a:gridCol w="1550194"/>
              </a:tblGrid>
              <a:tr h="235744">
                <a:tc gridSpan="3">
                  <a:txBody>
                    <a:bodyPr/>
                    <a:lstStyle/>
                    <a:p>
                      <a:pPr algn="ctr" fontAlgn="ctr"/>
                      <a:r>
                        <a:rPr lang="en-US" sz="1500" b="1" i="0" kern="1200" dirty="0" smtClean="0">
                          <a:solidFill>
                            <a:srgbClr val="544D55"/>
                          </a:solidFill>
                          <a:latin typeface="Arial"/>
                          <a:ea typeface="+mn-ea"/>
                          <a:cs typeface="Arial"/>
                        </a:rPr>
                        <a:t>Count </a:t>
                      </a:r>
                      <a:r>
                        <a:rPr lang="en-US" sz="1500" b="1" i="0" kern="1200" dirty="0">
                          <a:solidFill>
                            <a:srgbClr val="544D55"/>
                          </a:solidFill>
                          <a:latin typeface="Arial"/>
                          <a:ea typeface="+mn-ea"/>
                          <a:cs typeface="Arial"/>
                        </a:rPr>
                        <a:t>of </a:t>
                      </a:r>
                      <a:r>
                        <a:rPr lang="en-US" sz="1500" b="1" i="0" kern="1200" dirty="0" smtClean="0">
                          <a:solidFill>
                            <a:srgbClr val="544D55"/>
                          </a:solidFill>
                          <a:latin typeface="Arial"/>
                          <a:ea typeface="+mn-ea"/>
                          <a:cs typeface="Arial"/>
                        </a:rPr>
                        <a:t>Events</a:t>
                      </a:r>
                      <a:endParaRPr lang="en-US" sz="1500" b="1" i="0" kern="1200" dirty="0">
                        <a:solidFill>
                          <a:srgbClr val="544D55"/>
                        </a:solidFill>
                        <a:latin typeface="Arial"/>
                        <a:ea typeface="+mn-ea"/>
                        <a:cs typeface="Arial"/>
                      </a:endParaRPr>
                    </a:p>
                  </a:txBody>
                  <a:tcPr marL="7144" marR="7144" marT="7144" marB="0"/>
                </a:tc>
                <a:tc hMerge="1">
                  <a:txBody>
                    <a:bodyPr/>
                    <a:lstStyle/>
                    <a:p>
                      <a:endParaRPr lang="en-US"/>
                    </a:p>
                  </a:txBody>
                  <a:tcPr/>
                </a:tc>
                <a:tc hMerge="1">
                  <a:txBody>
                    <a:bodyPr/>
                    <a:lstStyle/>
                    <a:p>
                      <a:endParaRPr lang="en-US"/>
                    </a:p>
                  </a:txBody>
                  <a:tcPr/>
                </a:tc>
              </a:tr>
              <a:tr h="555784">
                <a:tc>
                  <a:txBody>
                    <a:bodyPr/>
                    <a:lstStyle/>
                    <a:p>
                      <a:pPr algn="l" fontAlgn="ctr"/>
                      <a:r>
                        <a:rPr lang="en-US" sz="1200" b="0" i="0" kern="1200" dirty="0">
                          <a:solidFill>
                            <a:srgbClr val="544D55"/>
                          </a:solidFill>
                          <a:latin typeface="Arial"/>
                          <a:ea typeface="+mn-ea"/>
                          <a:cs typeface="Arial"/>
                        </a:rPr>
                        <a:t>Past Events </a:t>
                      </a:r>
                      <a:endParaRPr lang="en-US" sz="1200" b="0" i="0" kern="1200" dirty="0" smtClean="0">
                        <a:solidFill>
                          <a:srgbClr val="544D55"/>
                        </a:solidFill>
                        <a:latin typeface="Arial"/>
                        <a:ea typeface="+mn-ea"/>
                        <a:cs typeface="Arial"/>
                      </a:endParaRPr>
                    </a:p>
                    <a:p>
                      <a:pPr algn="l" fontAlgn="ctr"/>
                      <a:r>
                        <a:rPr lang="en-US" sz="1200" b="0" i="0" kern="1200" dirty="0" smtClean="0">
                          <a:solidFill>
                            <a:srgbClr val="544D55"/>
                          </a:solidFill>
                          <a:latin typeface="Arial"/>
                          <a:ea typeface="+mn-ea"/>
                          <a:cs typeface="Arial"/>
                        </a:rPr>
                        <a:t>(</a:t>
                      </a:r>
                      <a:r>
                        <a:rPr lang="en-US" sz="1200" b="0" i="0" kern="1200" dirty="0">
                          <a:solidFill>
                            <a:srgbClr val="544D55"/>
                          </a:solidFill>
                          <a:latin typeface="Arial"/>
                          <a:ea typeface="+mn-ea"/>
                          <a:cs typeface="Arial"/>
                        </a:rPr>
                        <a:t>Pre-OE3) 12/4/2014 thru 10/31/2015</a:t>
                      </a:r>
                    </a:p>
                  </a:txBody>
                  <a:tcPr marL="7144" marR="7144" marT="7144" marB="0"/>
                </a:tc>
                <a:tc>
                  <a:txBody>
                    <a:bodyPr/>
                    <a:lstStyle/>
                    <a:p>
                      <a:pPr algn="l" fontAlgn="ctr"/>
                      <a:r>
                        <a:rPr lang="en-US" sz="1200" b="0" i="0" kern="1200" dirty="0">
                          <a:solidFill>
                            <a:srgbClr val="544D55"/>
                          </a:solidFill>
                          <a:latin typeface="Arial"/>
                          <a:ea typeface="+mn-ea"/>
                          <a:cs typeface="Arial"/>
                        </a:rPr>
                        <a:t>OE3 Past Events 11/01/2015 thru 1/31/2016</a:t>
                      </a:r>
                    </a:p>
                  </a:txBody>
                  <a:tcPr marL="7144" marR="7144" marT="7144" marB="0"/>
                </a:tc>
                <a:tc>
                  <a:txBody>
                    <a:bodyPr/>
                    <a:lstStyle/>
                    <a:p>
                      <a:pPr algn="l" fontAlgn="ctr"/>
                      <a:r>
                        <a:rPr lang="en-US" sz="1200" b="0" i="0" kern="1200" dirty="0">
                          <a:solidFill>
                            <a:srgbClr val="544D55"/>
                          </a:solidFill>
                          <a:latin typeface="Arial"/>
                          <a:ea typeface="+mn-ea"/>
                          <a:cs typeface="Arial"/>
                        </a:rPr>
                        <a:t>OE3 Current Month and Future Events 2/1/2016 and beyond</a:t>
                      </a:r>
                    </a:p>
                  </a:txBody>
                  <a:tcPr marL="7144" marR="7144" marT="7144" marB="0"/>
                </a:tc>
              </a:tr>
              <a:tr h="235744">
                <a:tc>
                  <a:txBody>
                    <a:bodyPr/>
                    <a:lstStyle/>
                    <a:p>
                      <a:pPr algn="ctr" fontAlgn="ctr"/>
                      <a:r>
                        <a:rPr lang="en-US" sz="1500" b="1" i="0" kern="1200" dirty="0">
                          <a:solidFill>
                            <a:srgbClr val="544D55"/>
                          </a:solidFill>
                          <a:latin typeface="Arial"/>
                          <a:ea typeface="+mn-ea"/>
                          <a:cs typeface="Arial"/>
                        </a:rPr>
                        <a:t>4,533</a:t>
                      </a:r>
                    </a:p>
                  </a:txBody>
                  <a:tcPr marL="7144" marR="7144" marT="7144" marB="0"/>
                </a:tc>
                <a:tc>
                  <a:txBody>
                    <a:bodyPr/>
                    <a:lstStyle/>
                    <a:p>
                      <a:pPr algn="ctr" fontAlgn="ctr"/>
                      <a:r>
                        <a:rPr lang="en-US" sz="1500" b="1" i="0" kern="1200" dirty="0">
                          <a:solidFill>
                            <a:srgbClr val="544D55"/>
                          </a:solidFill>
                          <a:latin typeface="Arial"/>
                          <a:ea typeface="+mn-ea"/>
                          <a:cs typeface="Arial"/>
                        </a:rPr>
                        <a:t>3,124</a:t>
                      </a:r>
                    </a:p>
                  </a:txBody>
                  <a:tcPr marL="7144" marR="7144" marT="7144" marB="0"/>
                </a:tc>
                <a:tc>
                  <a:txBody>
                    <a:bodyPr/>
                    <a:lstStyle/>
                    <a:p>
                      <a:pPr algn="ctr" fontAlgn="ctr"/>
                      <a:r>
                        <a:rPr lang="en-US" sz="1500" b="1" i="0" kern="1200" dirty="0">
                          <a:solidFill>
                            <a:srgbClr val="544D55"/>
                          </a:solidFill>
                          <a:latin typeface="Arial"/>
                          <a:ea typeface="+mn-ea"/>
                          <a:cs typeface="Arial"/>
                        </a:rPr>
                        <a:t>1,415</a:t>
                      </a:r>
                    </a:p>
                  </a:txBody>
                  <a:tcPr marL="7144" marR="7144" marT="7144" marB="0"/>
                </a:tc>
              </a:tr>
            </a:tbl>
          </a:graphicData>
        </a:graphic>
      </p:graphicFrame>
    </p:spTree>
    <p:extLst>
      <p:ext uri="{BB962C8B-B14F-4D97-AF65-F5344CB8AC3E}">
        <p14:creationId xmlns:p14="http://schemas.microsoft.com/office/powerpoint/2010/main" val="3480452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56" y="201121"/>
            <a:ext cx="8568689" cy="415499"/>
          </a:xfrm>
        </p:spPr>
        <p:txBody>
          <a:bodyPr>
            <a:normAutofit fontScale="90000"/>
          </a:bodyPr>
          <a:lstStyle/>
          <a:p>
            <a:r>
              <a:rPr lang="en-US" sz="2700" spc="-4" dirty="0"/>
              <a:t>OUTREACH AND SALES: </a:t>
            </a:r>
            <a:br>
              <a:rPr lang="en-US" sz="2700" spc="-4" dirty="0"/>
            </a:br>
            <a:r>
              <a:rPr lang="en-US" sz="2700" dirty="0">
                <a:solidFill>
                  <a:srgbClr val="544D55"/>
                </a:solidFill>
              </a:rPr>
              <a:t>PARTNERSHIPS</a:t>
            </a:r>
            <a:endParaRPr lang="en-US" sz="2700" dirty="0"/>
          </a:p>
        </p:txBody>
      </p:sp>
      <p:sp>
        <p:nvSpPr>
          <p:cNvPr id="3" name="Text Placeholder 2"/>
          <p:cNvSpPr>
            <a:spLocks noGrp="1"/>
          </p:cNvSpPr>
          <p:nvPr>
            <p:ph type="body" idx="1"/>
          </p:nvPr>
        </p:nvSpPr>
        <p:spPr>
          <a:xfrm>
            <a:off x="287655" y="1357312"/>
            <a:ext cx="4034314" cy="3110567"/>
          </a:xfrm>
        </p:spPr>
        <p:txBody>
          <a:bodyPr>
            <a:normAutofit/>
          </a:bodyPr>
          <a:lstStyle/>
          <a:p>
            <a:pPr marL="342900" indent="-342900">
              <a:spcAft>
                <a:spcPts val="450"/>
              </a:spcAft>
            </a:pPr>
            <a:r>
              <a:rPr lang="en-US" b="1" dirty="0" smtClean="0"/>
              <a:t>Covered California </a:t>
            </a:r>
          </a:p>
          <a:p>
            <a:pPr marL="742940" lvl="1" indent="-342900">
              <a:spcAft>
                <a:spcPts val="450"/>
              </a:spcAft>
              <a:buFont typeface="Arial" panose="020B0604020202020204" pitchFamily="34" charset="0"/>
              <a:buChar char="•"/>
            </a:pPr>
            <a:r>
              <a:rPr lang="en-US" dirty="0" smtClean="0"/>
              <a:t>Community Colleges</a:t>
            </a:r>
            <a:endParaRPr lang="en-US" dirty="0"/>
          </a:p>
          <a:p>
            <a:pPr marL="742940" lvl="1" indent="-342900">
              <a:spcAft>
                <a:spcPts val="450"/>
              </a:spcAft>
              <a:buFont typeface="Arial" panose="020B0604020202020204" pitchFamily="34" charset="0"/>
              <a:buChar char="•"/>
            </a:pPr>
            <a:r>
              <a:rPr lang="en-US" dirty="0" smtClean="0"/>
              <a:t>DMV</a:t>
            </a:r>
          </a:p>
          <a:p>
            <a:pPr marL="742940" lvl="1" indent="-342900">
              <a:spcAft>
                <a:spcPts val="450"/>
              </a:spcAft>
              <a:buFont typeface="Arial" panose="020B0604020202020204" pitchFamily="34" charset="0"/>
              <a:buChar char="•"/>
            </a:pPr>
            <a:r>
              <a:rPr lang="en-US" dirty="0" smtClean="0"/>
              <a:t>Insurance Agencies </a:t>
            </a:r>
            <a:r>
              <a:rPr lang="en-US" sz="1250" dirty="0">
                <a:solidFill>
                  <a:schemeClr val="tx1">
                    <a:lumMod val="75000"/>
                    <a:lumOff val="25000"/>
                  </a:schemeClr>
                </a:solidFill>
              </a:rPr>
              <a:t> </a:t>
            </a:r>
          </a:p>
          <a:p>
            <a:pPr marL="742940" lvl="1" indent="-342900">
              <a:spcAft>
                <a:spcPts val="450"/>
              </a:spcAft>
              <a:buFont typeface="Arial" panose="020B0604020202020204" pitchFamily="34" charset="0"/>
              <a:buChar char="•"/>
            </a:pPr>
            <a:r>
              <a:rPr lang="en-US" dirty="0" smtClean="0"/>
              <a:t>Local County Health Agencies</a:t>
            </a:r>
          </a:p>
          <a:p>
            <a:pPr marL="742940" lvl="1" indent="-342900">
              <a:spcAft>
                <a:spcPts val="450"/>
              </a:spcAft>
              <a:buFont typeface="Arial" panose="020B0604020202020204" pitchFamily="34" charset="0"/>
              <a:buChar char="•"/>
            </a:pPr>
            <a:r>
              <a:rPr lang="en-US" dirty="0" smtClean="0"/>
              <a:t>Local Health, Dental, and Vision Carriers</a:t>
            </a:r>
          </a:p>
          <a:p>
            <a:pPr marL="742940" lvl="1" indent="-342900">
              <a:spcAft>
                <a:spcPts val="450"/>
              </a:spcAft>
              <a:buFont typeface="Arial" panose="020B0604020202020204" pitchFamily="34" charset="0"/>
              <a:buChar char="•"/>
            </a:pPr>
            <a:r>
              <a:rPr lang="en-US" dirty="0" smtClean="0"/>
              <a:t>Local Malls and Stores</a:t>
            </a:r>
            <a:endParaRPr lang="en-US" dirty="0"/>
          </a:p>
        </p:txBody>
      </p:sp>
      <p:sp>
        <p:nvSpPr>
          <p:cNvPr id="4" name="Slide Number Placeholder 3"/>
          <p:cNvSpPr>
            <a:spLocks noGrp="1"/>
          </p:cNvSpPr>
          <p:nvPr>
            <p:ph type="sldNum" sz="quarter" idx="7"/>
          </p:nvPr>
        </p:nvSpPr>
        <p:spPr/>
        <p:txBody>
          <a:bodyPr/>
          <a:lstStyle/>
          <a:p>
            <a:pPr marL="55245"/>
            <a:fld id="{81D60167-4931-47E6-BA6A-407CBD079E47}" type="slidenum">
              <a:rPr lang="en-US" spc="-4">
                <a:solidFill>
                  <a:schemeClr val="tx1"/>
                </a:solidFill>
              </a:rPr>
              <a:pPr marL="55245"/>
              <a:t>14</a:t>
            </a:fld>
            <a:endParaRPr lang="en-US" spc="-4" dirty="0">
              <a:solidFill>
                <a:schemeClr val="tx1"/>
              </a:solidFill>
            </a:endParaRPr>
          </a:p>
        </p:txBody>
      </p:sp>
      <p:sp>
        <p:nvSpPr>
          <p:cNvPr id="5" name="Text Placeholder 2"/>
          <p:cNvSpPr txBox="1">
            <a:spLocks/>
          </p:cNvSpPr>
          <p:nvPr/>
        </p:nvSpPr>
        <p:spPr>
          <a:xfrm>
            <a:off x="4572000" y="1300162"/>
            <a:ext cx="4034314" cy="3110567"/>
          </a:xfrm>
          <a:prstGeom prst="rect">
            <a:avLst/>
          </a:prstGeom>
        </p:spPr>
        <p:txBody>
          <a:bodyPr vert="horz" lIns="0" tIns="0" rIns="0" bIns="0" rtlCol="0">
            <a:normAutofit/>
          </a:bodyPr>
          <a:lstStyle>
            <a:lvl1pPr marL="457189" indent="-457189" algn="l" defTabSz="1219170" rtl="0" eaLnBrk="1" latinLnBrk="0" hangingPunct="1">
              <a:spcBef>
                <a:spcPts val="0"/>
              </a:spcBef>
              <a:buFont typeface="Arial" pitchFamily="34" charset="0"/>
              <a:buChar char="•"/>
              <a:defRPr sz="2800" b="0" i="0" kern="1200">
                <a:solidFill>
                  <a:srgbClr val="544D55"/>
                </a:solidFill>
                <a:latin typeface="Arial"/>
                <a:ea typeface="+mn-ea"/>
                <a:cs typeface="Arial"/>
              </a:defRPr>
            </a:lvl1pPr>
            <a:lvl2pPr marL="990575" indent="-380990" algn="l" defTabSz="1219170" rtl="0" eaLnBrk="1" latinLnBrk="0" hangingPunct="1">
              <a:spcBef>
                <a:spcPts val="0"/>
              </a:spcBef>
              <a:buSzPct val="75000"/>
              <a:buFont typeface="Courier New" pitchFamily="49" charset="0"/>
              <a:buChar char="o"/>
              <a:defRPr sz="2667" kern="1200">
                <a:solidFill>
                  <a:srgbClr val="554D56"/>
                </a:solidFill>
                <a:latin typeface="Arial" pitchFamily="34" charset="0"/>
                <a:ea typeface="+mn-ea"/>
                <a:cs typeface="Arial" pitchFamily="34" charset="0"/>
              </a:defRPr>
            </a:lvl2pPr>
            <a:lvl3pPr marL="1678475" indent="-300559" algn="l" defTabSz="1219170" rtl="0" eaLnBrk="1" latinLnBrk="0" hangingPunct="1">
              <a:spcBef>
                <a:spcPts val="0"/>
              </a:spcBef>
              <a:buFont typeface="Wingdings" pitchFamily="2" charset="2"/>
              <a:buChar char="§"/>
              <a:defRPr sz="2400" kern="1200">
                <a:solidFill>
                  <a:srgbClr val="554D56"/>
                </a:solidFill>
                <a:latin typeface="Arial" pitchFamily="34" charset="0"/>
                <a:ea typeface="+mn-ea"/>
                <a:cs typeface="Arial" pitchFamily="34" charset="0"/>
              </a:defRPr>
            </a:lvl3pPr>
            <a:lvl4pPr marL="2209745" indent="-230712" algn="l" defTabSz="1219170" rtl="0" eaLnBrk="1" latinLnBrk="0" hangingPunct="1">
              <a:spcBef>
                <a:spcPts val="0"/>
              </a:spcBef>
              <a:buFont typeface="Arial" pitchFamily="34" charset="0"/>
              <a:buChar char="•"/>
              <a:defRPr sz="2133" kern="1200">
                <a:solidFill>
                  <a:srgbClr val="554D56"/>
                </a:solidFill>
                <a:latin typeface="Arial" pitchFamily="34" charset="0"/>
                <a:ea typeface="+mn-ea"/>
                <a:cs typeface="Arial" pitchFamily="34" charset="0"/>
              </a:defRPr>
            </a:lvl4pPr>
            <a:lvl5pPr marL="2743131" indent="-304792" algn="l" defTabSz="1219170" rtl="0" eaLnBrk="1" latinLnBrk="0" hangingPunct="1">
              <a:spcBef>
                <a:spcPts val="0"/>
              </a:spcBef>
              <a:buFont typeface="Arial" pitchFamily="34" charset="0"/>
              <a:buChar char="»"/>
              <a:defRPr sz="1867" kern="1200">
                <a:solidFill>
                  <a:srgbClr val="554D5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spcAft>
                <a:spcPts val="450"/>
              </a:spcAft>
            </a:pPr>
            <a:r>
              <a:rPr lang="en-US" sz="2100" b="1" dirty="0"/>
              <a:t>Federal Support</a:t>
            </a:r>
          </a:p>
          <a:p>
            <a:pPr marL="742940" lvl="1" indent="-342900">
              <a:spcAft>
                <a:spcPts val="450"/>
              </a:spcAft>
            </a:pPr>
            <a:r>
              <a:rPr lang="en-US" sz="2000" dirty="0"/>
              <a:t>Healthy Campus Challenge</a:t>
            </a:r>
          </a:p>
          <a:p>
            <a:pPr marL="742940" lvl="1" indent="-342900">
              <a:spcAft>
                <a:spcPts val="450"/>
              </a:spcAft>
            </a:pPr>
            <a:r>
              <a:rPr lang="en-US" sz="2000" dirty="0"/>
              <a:t>Naturalization/Citizenship Ceremonies</a:t>
            </a:r>
          </a:p>
          <a:p>
            <a:pPr marL="742940" lvl="1" indent="-342900">
              <a:spcAft>
                <a:spcPts val="450"/>
              </a:spcAft>
            </a:pPr>
            <a:r>
              <a:rPr lang="en-US" sz="2000" dirty="0"/>
              <a:t>Westfield Malls</a:t>
            </a:r>
          </a:p>
          <a:p>
            <a:pPr marL="742940" lvl="1" indent="-342900">
              <a:spcAft>
                <a:spcPts val="450"/>
              </a:spcAft>
            </a:pPr>
            <a:r>
              <a:rPr lang="en-US" sz="2000" dirty="0"/>
              <a:t>Ralph Stores</a:t>
            </a:r>
          </a:p>
          <a:p>
            <a:pPr marL="742940" lvl="1" indent="-342900">
              <a:spcAft>
                <a:spcPts val="450"/>
              </a:spcAft>
            </a:pPr>
            <a:r>
              <a:rPr lang="en-US" sz="2000" dirty="0"/>
              <a:t>Lyft </a:t>
            </a:r>
          </a:p>
        </p:txBody>
      </p:sp>
    </p:spTree>
    <p:extLst>
      <p:ext uri="{BB962C8B-B14F-4D97-AF65-F5344CB8AC3E}">
        <p14:creationId xmlns:p14="http://schemas.microsoft.com/office/powerpoint/2010/main" val="1739385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0983" y="1043936"/>
            <a:ext cx="5536277" cy="3228993"/>
          </a:xfrm>
          <a:prstGeom prst="rect">
            <a:avLst/>
          </a:prstGeom>
        </p:spPr>
      </p:pic>
      <p:sp>
        <p:nvSpPr>
          <p:cNvPr id="4" name="Slide Number Placeholder 3"/>
          <p:cNvSpPr>
            <a:spLocks noGrp="1"/>
          </p:cNvSpPr>
          <p:nvPr>
            <p:ph type="sldNum" sz="quarter" idx="4"/>
          </p:nvPr>
        </p:nvSpPr>
        <p:spPr/>
        <p:txBody>
          <a:bodyPr/>
          <a:lstStyle/>
          <a:p>
            <a:fld id="{C8146628-1A01-9741-8A8B-916D51547CC7}" type="slidenum">
              <a:rPr lang="en-US" smtClean="0"/>
              <a:pPr/>
              <a:t>15</a:t>
            </a:fld>
            <a:endParaRPr lang="en-US" dirty="0"/>
          </a:p>
        </p:txBody>
      </p:sp>
      <p:sp>
        <p:nvSpPr>
          <p:cNvPr id="7" name="Rectangle 6"/>
          <p:cNvSpPr/>
          <p:nvPr/>
        </p:nvSpPr>
        <p:spPr>
          <a:xfrm>
            <a:off x="90308" y="201283"/>
            <a:ext cx="6256459" cy="415498"/>
          </a:xfrm>
          <a:prstGeom prst="rect">
            <a:avLst/>
          </a:prstGeom>
        </p:spPr>
        <p:txBody>
          <a:bodyPr wrap="square">
            <a:spAutoFit/>
          </a:bodyPr>
          <a:lstStyle/>
          <a:p>
            <a:pPr lvl="0">
              <a:defRPr sz="1800">
                <a:solidFill>
                  <a:srgbClr val="000000"/>
                </a:solidFill>
              </a:defRPr>
            </a:pPr>
            <a:r>
              <a:rPr lang="en-US" sz="2100" b="1" dirty="0">
                <a:solidFill>
                  <a:srgbClr val="19B9CA"/>
                </a:solidFill>
                <a:latin typeface="Arial" pitchFamily="34" charset="0"/>
                <a:cs typeface="Arial" pitchFamily="34" charset="0"/>
              </a:rPr>
              <a:t>MARKETING:  </a:t>
            </a:r>
            <a:r>
              <a:rPr lang="en-US" sz="2100" b="1" dirty="0">
                <a:solidFill>
                  <a:srgbClr val="706C71"/>
                </a:solidFill>
                <a:latin typeface="Arial" pitchFamily="34" charset="0"/>
                <a:cs typeface="Arial" pitchFamily="34" charset="0"/>
              </a:rPr>
              <a:t>OE4 RESEARCH OVERVIEW</a:t>
            </a:r>
          </a:p>
        </p:txBody>
      </p:sp>
    </p:spTree>
    <p:extLst>
      <p:ext uri="{BB962C8B-B14F-4D97-AF65-F5344CB8AC3E}">
        <p14:creationId xmlns:p14="http://schemas.microsoft.com/office/powerpoint/2010/main" val="139667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mtClean="0"/>
              <a:pPr/>
              <a:t>16</a:t>
            </a:fld>
            <a:endParaRPr lang="en-US" dirty="0"/>
          </a:p>
        </p:txBody>
      </p:sp>
      <p:sp>
        <p:nvSpPr>
          <p:cNvPr id="15" name="Shape 499"/>
          <p:cNvSpPr/>
          <p:nvPr/>
        </p:nvSpPr>
        <p:spPr>
          <a:xfrm>
            <a:off x="631909" y="3639549"/>
            <a:ext cx="7805507" cy="223138"/>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defRPr sz="3600">
                <a:solidFill>
                  <a:srgbClr val="494949"/>
                </a:solidFill>
                <a:latin typeface="Montserrat Light"/>
                <a:ea typeface="Montserrat Light"/>
                <a:cs typeface="Montserrat Light"/>
                <a:sym typeface="Montserrat Light"/>
              </a:defRPr>
            </a:lvl1pPr>
          </a:lstStyle>
          <a:p>
            <a:pPr lvl="0">
              <a:defRPr sz="1800">
                <a:solidFill>
                  <a:srgbClr val="000000"/>
                </a:solidFill>
              </a:defRPr>
            </a:pPr>
            <a:endParaRPr sz="1200" dirty="0">
              <a:latin typeface="Arial" panose="020B0604020202020204" pitchFamily="34" charset="0"/>
              <a:cs typeface="Arial" panose="020B0604020202020204" pitchFamily="34" charset="0"/>
            </a:endParaRPr>
          </a:p>
        </p:txBody>
      </p:sp>
      <p:sp>
        <p:nvSpPr>
          <p:cNvPr id="16" name="Shape 500"/>
          <p:cNvSpPr/>
          <p:nvPr/>
        </p:nvSpPr>
        <p:spPr>
          <a:xfrm>
            <a:off x="631909" y="2611594"/>
            <a:ext cx="7805507" cy="223138"/>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lnSpc>
                <a:spcPct val="190000"/>
              </a:lnSpc>
              <a:spcBef>
                <a:spcPts val="3200"/>
              </a:spcBef>
              <a:defRPr sz="3600">
                <a:solidFill>
                  <a:srgbClr val="494949"/>
                </a:solidFill>
                <a:latin typeface="Montserrat Light"/>
                <a:ea typeface="Montserrat Light"/>
                <a:cs typeface="Montserrat Light"/>
                <a:sym typeface="Montserrat Light"/>
              </a:defRPr>
            </a:lvl1pPr>
          </a:lstStyle>
          <a:p>
            <a:pPr>
              <a:lnSpc>
                <a:spcPct val="100000"/>
              </a:lnSpc>
              <a:defRPr sz="1800">
                <a:solidFill>
                  <a:srgbClr val="000000"/>
                </a:solidFill>
              </a:defRPr>
            </a:pPr>
            <a:endParaRPr sz="1200" dirty="0">
              <a:solidFill>
                <a:srgbClr val="000000"/>
              </a:solidFill>
              <a:latin typeface="Arial" panose="020B0604020202020204" pitchFamily="34" charset="0"/>
              <a:cs typeface="Arial" panose="020B0604020202020204" pitchFamily="34" charset="0"/>
            </a:endParaRPr>
          </a:p>
        </p:txBody>
      </p:sp>
      <p:sp>
        <p:nvSpPr>
          <p:cNvPr id="19" name="Shape 506"/>
          <p:cNvSpPr/>
          <p:nvPr/>
        </p:nvSpPr>
        <p:spPr>
          <a:xfrm>
            <a:off x="231599" y="171165"/>
            <a:ext cx="8278116" cy="3682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90000"/>
              </a:lnSpc>
              <a:defRPr sz="4300">
                <a:solidFill>
                  <a:srgbClr val="7BADDE"/>
                </a:solidFill>
                <a:latin typeface="Montserrat"/>
                <a:ea typeface="Montserrat"/>
                <a:cs typeface="Montserrat"/>
                <a:sym typeface="Montserrat"/>
              </a:defRPr>
            </a:lvl1pPr>
          </a:lstStyle>
          <a:p>
            <a:pPr lvl="0">
              <a:defRPr sz="1800">
                <a:solidFill>
                  <a:srgbClr val="000000"/>
                </a:solidFill>
              </a:defRPr>
            </a:pPr>
            <a:r>
              <a:rPr lang="en-US" sz="2400" b="1" dirty="0">
                <a:solidFill>
                  <a:srgbClr val="19B9CA"/>
                </a:solidFill>
                <a:latin typeface="Arial" pitchFamily="34" charset="0"/>
                <a:ea typeface="+mj-ea"/>
                <a:cs typeface="Arial" pitchFamily="34" charset="0"/>
              </a:rPr>
              <a:t>MARKETING:  </a:t>
            </a:r>
            <a:r>
              <a:rPr lang="en-US" sz="2400" b="1" dirty="0">
                <a:solidFill>
                  <a:srgbClr val="706C71"/>
                </a:solidFill>
                <a:latin typeface="Arial" pitchFamily="34" charset="0"/>
                <a:ea typeface="+mj-ea"/>
                <a:cs typeface="Arial" pitchFamily="34" charset="0"/>
              </a:rPr>
              <a:t>OE4 RESEARCH –KEY LEARNINGS</a:t>
            </a:r>
          </a:p>
        </p:txBody>
      </p:sp>
      <p:sp>
        <p:nvSpPr>
          <p:cNvPr id="3" name="TextBox 2"/>
          <p:cNvSpPr txBox="1"/>
          <p:nvPr/>
        </p:nvSpPr>
        <p:spPr>
          <a:xfrm>
            <a:off x="219981" y="567856"/>
            <a:ext cx="9032048" cy="1154162"/>
          </a:xfrm>
          <a:prstGeom prst="rect">
            <a:avLst/>
          </a:prstGeom>
          <a:noFill/>
        </p:spPr>
        <p:txBody>
          <a:bodyPr wrap="square" rtlCol="0">
            <a:spAutoFit/>
          </a:bodyPr>
          <a:lstStyle/>
          <a:p>
            <a:pPr>
              <a:defRPr sz="1800">
                <a:solidFill>
                  <a:srgbClr val="000000"/>
                </a:solidFill>
              </a:defRPr>
            </a:pPr>
            <a:r>
              <a:rPr lang="en-US" sz="1350" dirty="0">
                <a:solidFill>
                  <a:srgbClr val="554D56"/>
                </a:solidFill>
                <a:latin typeface="Arial" pitchFamily="34" charset="0"/>
                <a:cs typeface="Arial" pitchFamily="34" charset="0"/>
                <a:sym typeface="Montserrat Light"/>
              </a:rPr>
              <a:t>To help inform OE4 creative and planning, Covered California conducted qualitative and quantitative research with uninsured Californians in the Multi-Segment, African American, Hispanic, Asian and LGBTQ communities. </a:t>
            </a:r>
          </a:p>
          <a:p>
            <a:pPr>
              <a:defRPr sz="1800">
                <a:solidFill>
                  <a:srgbClr val="000000"/>
                </a:solidFill>
              </a:defRPr>
            </a:pPr>
            <a:endParaRPr lang="en-US" sz="1500" dirty="0">
              <a:solidFill>
                <a:srgbClr val="554D56"/>
              </a:solidFill>
              <a:latin typeface="Arial" pitchFamily="34" charset="0"/>
              <a:cs typeface="Arial" pitchFamily="34" charset="0"/>
              <a:sym typeface="Montserrat Light"/>
            </a:endParaRPr>
          </a:p>
          <a:p>
            <a:pPr>
              <a:defRPr sz="1800">
                <a:solidFill>
                  <a:srgbClr val="000000"/>
                </a:solidFill>
              </a:defRPr>
            </a:pPr>
            <a:r>
              <a:rPr lang="en-US" sz="1500" dirty="0">
                <a:solidFill>
                  <a:srgbClr val="554D56"/>
                </a:solidFill>
                <a:latin typeface="Arial" pitchFamily="34" charset="0"/>
                <a:cs typeface="Arial" pitchFamily="34" charset="0"/>
                <a:sym typeface="Montserrat Light"/>
              </a:rPr>
              <a:t>What we learned </a:t>
            </a:r>
            <a:r>
              <a:rPr lang="en-US" sz="1500" b="1" u="sng" dirty="0">
                <a:solidFill>
                  <a:srgbClr val="554D56"/>
                </a:solidFill>
                <a:latin typeface="Arial" pitchFamily="34" charset="0"/>
                <a:cs typeface="Arial" pitchFamily="34" charset="0"/>
                <a:sym typeface="Montserrat Light"/>
              </a:rPr>
              <a:t>across all segments</a:t>
            </a:r>
            <a:r>
              <a:rPr lang="en-US" sz="1500" dirty="0">
                <a:solidFill>
                  <a:srgbClr val="554D56"/>
                </a:solidFill>
                <a:latin typeface="Arial" pitchFamily="34" charset="0"/>
                <a:cs typeface="Arial" pitchFamily="34" charset="0"/>
                <a:sym typeface="Montserrat Light"/>
              </a:rPr>
              <a:t>:</a:t>
            </a:r>
          </a:p>
          <a:p>
            <a:pPr>
              <a:defRPr sz="1800">
                <a:solidFill>
                  <a:srgbClr val="000000"/>
                </a:solidFill>
              </a:defRPr>
            </a:pPr>
            <a:endParaRPr lang="en-US" sz="1200" dirty="0">
              <a:solidFill>
                <a:srgbClr val="554D56"/>
              </a:solidFill>
              <a:latin typeface="Arial" pitchFamily="34" charset="0"/>
              <a:cs typeface="Arial" pitchFamily="34" charset="0"/>
              <a:sym typeface="Montserrat Light"/>
            </a:endParaRPr>
          </a:p>
        </p:txBody>
      </p:sp>
      <p:sp>
        <p:nvSpPr>
          <p:cNvPr id="5" name="Rectangle 4"/>
          <p:cNvSpPr/>
          <p:nvPr/>
        </p:nvSpPr>
        <p:spPr>
          <a:xfrm>
            <a:off x="231600" y="1548582"/>
            <a:ext cx="8783554" cy="3052759"/>
          </a:xfrm>
          <a:prstGeom prst="rect">
            <a:avLst/>
          </a:prstGeom>
        </p:spPr>
        <p:txBody>
          <a:bodyPr wrap="square">
            <a:spAutoFit/>
          </a:bodyPr>
          <a:lstStyle/>
          <a:p>
            <a:pPr marL="214313" indent="-214313">
              <a:lnSpc>
                <a:spcPct val="150000"/>
              </a:lnSpc>
              <a:buFont typeface="Arial" panose="020B0604020202020204" pitchFamily="34" charset="0"/>
              <a:buChar char="•"/>
              <a:defRPr sz="1800">
                <a:solidFill>
                  <a:srgbClr val="000000"/>
                </a:solidFill>
              </a:defRPr>
            </a:pPr>
            <a:r>
              <a:rPr lang="en-US" sz="1350" dirty="0">
                <a:solidFill>
                  <a:srgbClr val="554D56"/>
                </a:solidFill>
                <a:latin typeface="Arial" pitchFamily="34" charset="0"/>
                <a:cs typeface="Arial" pitchFamily="34" charset="0"/>
              </a:rPr>
              <a:t>The new </a:t>
            </a:r>
            <a:r>
              <a:rPr lang="en-US" sz="1350" b="1" dirty="0">
                <a:solidFill>
                  <a:srgbClr val="554D56"/>
                </a:solidFill>
                <a:latin typeface="Arial" pitchFamily="34" charset="0"/>
                <a:cs typeface="Arial" pitchFamily="34" charset="0"/>
              </a:rPr>
              <a:t>brand campaign, “It’s life care.” </a:t>
            </a:r>
            <a:r>
              <a:rPr lang="en-US" sz="1350" dirty="0">
                <a:solidFill>
                  <a:srgbClr val="554D56"/>
                </a:solidFill>
                <a:latin typeface="Arial" pitchFamily="34" charset="0"/>
                <a:cs typeface="Arial" pitchFamily="34" charset="0"/>
              </a:rPr>
              <a:t>which emotionally conveys the value of coverage, tested very well. </a:t>
            </a:r>
          </a:p>
          <a:p>
            <a:pPr marL="214313" indent="-214313">
              <a:lnSpc>
                <a:spcPct val="150000"/>
              </a:lnSpc>
              <a:buFont typeface="Arial" panose="020B0604020202020204" pitchFamily="34" charset="0"/>
              <a:buChar char="•"/>
              <a:defRPr sz="1800">
                <a:solidFill>
                  <a:srgbClr val="000000"/>
                </a:solidFill>
              </a:defRPr>
            </a:pPr>
            <a:r>
              <a:rPr lang="en-US" sz="1350" b="1" dirty="0">
                <a:solidFill>
                  <a:srgbClr val="554D56"/>
                </a:solidFill>
                <a:latin typeface="Arial" pitchFamily="34" charset="0"/>
                <a:cs typeface="Arial" pitchFamily="34" charset="0"/>
              </a:rPr>
              <a:t>Remaining uninsured are harder to convince</a:t>
            </a:r>
            <a:r>
              <a:rPr lang="en-US" sz="1350" dirty="0">
                <a:solidFill>
                  <a:srgbClr val="554D56"/>
                </a:solidFill>
                <a:latin typeface="Arial" pitchFamily="34" charset="0"/>
                <a:cs typeface="Arial" pitchFamily="34" charset="0"/>
              </a:rPr>
              <a:t> and they have found ways to cope</a:t>
            </a:r>
          </a:p>
          <a:p>
            <a:pPr marL="214313" indent="-214313">
              <a:lnSpc>
                <a:spcPct val="150000"/>
              </a:lnSpc>
              <a:buFont typeface="Arial" panose="020B0604020202020204" pitchFamily="34" charset="0"/>
              <a:buChar char="•"/>
              <a:defRPr sz="1800">
                <a:solidFill>
                  <a:srgbClr val="000000"/>
                </a:solidFill>
              </a:defRPr>
            </a:pPr>
            <a:r>
              <a:rPr lang="en-US" sz="1350" b="1" dirty="0">
                <a:solidFill>
                  <a:srgbClr val="554D56"/>
                </a:solidFill>
                <a:latin typeface="Arial" pitchFamily="34" charset="0"/>
                <a:cs typeface="Arial" pitchFamily="34" charset="0"/>
              </a:rPr>
              <a:t>Awareness of Covered California </a:t>
            </a:r>
            <a:r>
              <a:rPr lang="en-US" sz="1350" dirty="0">
                <a:solidFill>
                  <a:srgbClr val="554D56"/>
                </a:solidFill>
                <a:latin typeface="Arial" pitchFamily="34" charset="0"/>
                <a:cs typeface="Arial" pitchFamily="34" charset="0"/>
              </a:rPr>
              <a:t>is good, but there’s still confusion about what Covered California is, what we offer. Audiences want specifics.</a:t>
            </a:r>
          </a:p>
          <a:p>
            <a:pPr marL="214313" indent="-214313">
              <a:lnSpc>
                <a:spcPct val="150000"/>
              </a:lnSpc>
              <a:buFont typeface="Arial" panose="020B0604020202020204" pitchFamily="34" charset="0"/>
              <a:buChar char="•"/>
              <a:defRPr sz="1800">
                <a:solidFill>
                  <a:srgbClr val="000000"/>
                </a:solidFill>
              </a:defRPr>
            </a:pPr>
            <a:r>
              <a:rPr lang="en-US" sz="1350" b="1" dirty="0">
                <a:solidFill>
                  <a:srgbClr val="554D56"/>
                </a:solidFill>
                <a:latin typeface="Arial" pitchFamily="34" charset="0"/>
                <a:cs typeface="Arial" pitchFamily="34" charset="0"/>
              </a:rPr>
              <a:t>Affordability </a:t>
            </a:r>
            <a:r>
              <a:rPr lang="en-US" sz="1350" dirty="0">
                <a:solidFill>
                  <a:srgbClr val="554D56"/>
                </a:solidFill>
                <a:latin typeface="Arial" pitchFamily="34" charset="0"/>
                <a:cs typeface="Arial" pitchFamily="34" charset="0"/>
              </a:rPr>
              <a:t>is, by far, offered as the #1 barrier</a:t>
            </a:r>
          </a:p>
          <a:p>
            <a:pPr marL="214313" indent="-214313">
              <a:lnSpc>
                <a:spcPct val="150000"/>
              </a:lnSpc>
              <a:buFont typeface="Arial" panose="020B0604020202020204" pitchFamily="34" charset="0"/>
              <a:buChar char="•"/>
              <a:defRPr sz="1800">
                <a:solidFill>
                  <a:srgbClr val="000000"/>
                </a:solidFill>
              </a:defRPr>
            </a:pPr>
            <a:r>
              <a:rPr lang="en-US" sz="1350" dirty="0">
                <a:solidFill>
                  <a:srgbClr val="554D56"/>
                </a:solidFill>
                <a:latin typeface="Arial" pitchFamily="34" charset="0"/>
                <a:cs typeface="Arial" pitchFamily="34" charset="0"/>
              </a:rPr>
              <a:t>Consumers feel overwhelmed</a:t>
            </a:r>
            <a:r>
              <a:rPr lang="en-US" sz="1350" b="1" dirty="0">
                <a:solidFill>
                  <a:srgbClr val="554D56"/>
                </a:solidFill>
                <a:latin typeface="Arial" pitchFamily="34" charset="0"/>
                <a:cs typeface="Arial" pitchFamily="34" charset="0"/>
              </a:rPr>
              <a:t>.</a:t>
            </a:r>
            <a:r>
              <a:rPr lang="en-US" sz="1350" dirty="0">
                <a:solidFill>
                  <a:srgbClr val="554D56"/>
                </a:solidFill>
                <a:latin typeface="Arial" pitchFamily="34" charset="0"/>
                <a:cs typeface="Arial" pitchFamily="34" charset="0"/>
              </a:rPr>
              <a:t> </a:t>
            </a:r>
            <a:r>
              <a:rPr lang="en-US" sz="1350" b="1" dirty="0">
                <a:solidFill>
                  <a:srgbClr val="554D56"/>
                </a:solidFill>
                <a:latin typeface="Arial" pitchFamily="34" charset="0"/>
                <a:cs typeface="Arial" pitchFamily="34" charset="0"/>
              </a:rPr>
              <a:t>Health insurance is complicated </a:t>
            </a:r>
            <a:r>
              <a:rPr lang="en-US" sz="1350" dirty="0">
                <a:solidFill>
                  <a:srgbClr val="554D56"/>
                </a:solidFill>
                <a:latin typeface="Arial" pitchFamily="34" charset="0"/>
                <a:cs typeface="Arial" pitchFamily="34" charset="0"/>
              </a:rPr>
              <a:t>and they face difficulties with the shopping and enrollment process.</a:t>
            </a:r>
          </a:p>
          <a:p>
            <a:pPr>
              <a:lnSpc>
                <a:spcPct val="150000"/>
              </a:lnSpc>
              <a:defRPr sz="1800">
                <a:solidFill>
                  <a:srgbClr val="000000"/>
                </a:solidFill>
              </a:defRPr>
            </a:pPr>
            <a:endParaRPr lang="en-US" sz="675" dirty="0">
              <a:solidFill>
                <a:srgbClr val="554D56"/>
              </a:solidFill>
              <a:latin typeface="Arial" pitchFamily="34" charset="0"/>
              <a:cs typeface="Arial" pitchFamily="34" charset="0"/>
            </a:endParaRPr>
          </a:p>
          <a:p>
            <a:pPr>
              <a:lnSpc>
                <a:spcPct val="150000"/>
              </a:lnSpc>
              <a:defRPr sz="1800">
                <a:solidFill>
                  <a:srgbClr val="000000"/>
                </a:solidFill>
              </a:defRPr>
            </a:pPr>
            <a:r>
              <a:rPr lang="en-US" sz="1350" dirty="0">
                <a:solidFill>
                  <a:srgbClr val="554D56"/>
                </a:solidFill>
                <a:latin typeface="Arial" pitchFamily="34" charset="0"/>
                <a:cs typeface="Arial" pitchFamily="34" charset="0"/>
              </a:rPr>
              <a:t>Some nuances by segments emerged for Asian and LGBTQ communities.  While African American and Latino segments were consistent with Multi-Segment group.</a:t>
            </a:r>
          </a:p>
        </p:txBody>
      </p:sp>
    </p:spTree>
    <p:extLst>
      <p:ext uri="{BB962C8B-B14F-4D97-AF65-F5344CB8AC3E}">
        <p14:creationId xmlns:p14="http://schemas.microsoft.com/office/powerpoint/2010/main" val="1636809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5" y="257812"/>
            <a:ext cx="8686800" cy="632454"/>
          </a:xfrm>
        </p:spPr>
        <p:txBody>
          <a:bodyPr>
            <a:normAutofit/>
          </a:bodyPr>
          <a:lstStyle/>
          <a:p>
            <a:r>
              <a:rPr lang="en-US" sz="2400" dirty="0"/>
              <a:t>MARKETING: </a:t>
            </a:r>
            <a:r>
              <a:rPr lang="en-US" sz="2400" dirty="0">
                <a:solidFill>
                  <a:srgbClr val="706C71"/>
                </a:solidFill>
                <a:sym typeface="Montserrat"/>
              </a:rPr>
              <a:t>TOP PERFORMING MESSAGE TOPICS</a:t>
            </a:r>
          </a:p>
        </p:txBody>
      </p:sp>
      <p:sp>
        <p:nvSpPr>
          <p:cNvPr id="4" name="Slide Number Placeholder 3"/>
          <p:cNvSpPr>
            <a:spLocks noGrp="1"/>
          </p:cNvSpPr>
          <p:nvPr>
            <p:ph type="sldNum" sz="quarter" idx="4"/>
          </p:nvPr>
        </p:nvSpPr>
        <p:spPr/>
        <p:txBody>
          <a:bodyPr/>
          <a:lstStyle/>
          <a:p>
            <a:fld id="{C8146628-1A01-9741-8A8B-916D51547CC7}" type="slidenum">
              <a:rPr lang="en-US" smtClean="0"/>
              <a:pPr/>
              <a:t>17</a:t>
            </a:fld>
            <a:endParaRPr lang="en-US" dirty="0"/>
          </a:p>
        </p:txBody>
      </p:sp>
      <p:sp>
        <p:nvSpPr>
          <p:cNvPr id="8" name="Rectangle 7"/>
          <p:cNvSpPr/>
          <p:nvPr/>
        </p:nvSpPr>
        <p:spPr>
          <a:xfrm>
            <a:off x="238989" y="890266"/>
            <a:ext cx="8589127" cy="3785652"/>
          </a:xfrm>
          <a:prstGeom prst="rect">
            <a:avLst/>
          </a:prstGeom>
        </p:spPr>
        <p:txBody>
          <a:bodyPr wrap="square">
            <a:spAutoFit/>
          </a:bodyPr>
          <a:lstStyle/>
          <a:p>
            <a:r>
              <a:rPr lang="en-US" dirty="0">
                <a:solidFill>
                  <a:srgbClr val="000000"/>
                </a:solidFill>
                <a:latin typeface="Arial" panose="020B0604020202020204" pitchFamily="34" charset="0"/>
                <a:cs typeface="Arial" panose="020B0604020202020204" pitchFamily="34" charset="0"/>
              </a:rPr>
              <a:t>The following are the top performing message topics that we will work into our creative across segments and channels:</a:t>
            </a:r>
          </a:p>
          <a:p>
            <a:endParaRPr lang="en-US"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Preventive with specific examples</a:t>
            </a:r>
          </a:p>
          <a:p>
            <a:pPr marL="600075" lvl="1" indent="-257175">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Availability of dental coverage</a:t>
            </a:r>
          </a:p>
          <a:p>
            <a:pPr marL="600075" lvl="1" indent="-257175">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Health insurance at a lower cost</a:t>
            </a:r>
          </a:p>
          <a:p>
            <a:pPr marL="600075" lvl="1" indent="-257175">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Choice of plans including specific names of QHP’s</a:t>
            </a:r>
          </a:p>
          <a:p>
            <a:pPr marL="600075" lvl="1" indent="-257175">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Free expert help</a:t>
            </a:r>
          </a:p>
          <a:p>
            <a:pPr lvl="1"/>
            <a:endParaRPr lang="en-US" sz="1200" dirty="0">
              <a:solidFill>
                <a:srgbClr val="000000"/>
              </a:solidFill>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745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cap="all" dirty="0"/>
              <a:t>Marketing:  </a:t>
            </a:r>
            <a:r>
              <a:rPr lang="en-US" sz="1800" dirty="0">
                <a:solidFill>
                  <a:srgbClr val="706C71"/>
                </a:solidFill>
              </a:rPr>
              <a:t>Applying the research learnings to OE 4 creative</a:t>
            </a:r>
            <a:endParaRPr lang="en-US" sz="1800"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18</a:t>
            </a:fld>
            <a:endParaRPr lang="en-US" dirty="0"/>
          </a:p>
        </p:txBody>
      </p:sp>
      <p:pic>
        <p:nvPicPr>
          <p:cNvPr id="5" name="Picture 4"/>
          <p:cNvPicPr>
            <a:picLocks noChangeAspect="1"/>
          </p:cNvPicPr>
          <p:nvPr/>
        </p:nvPicPr>
        <p:blipFill rotWithShape="1">
          <a:blip r:embed="rId2"/>
          <a:srcRect r="731" b="5941"/>
          <a:stretch/>
        </p:blipFill>
        <p:spPr>
          <a:xfrm>
            <a:off x="1488330" y="1993027"/>
            <a:ext cx="5880904" cy="2510582"/>
          </a:xfrm>
          <a:prstGeom prst="rect">
            <a:avLst/>
          </a:prstGeom>
        </p:spPr>
      </p:pic>
      <p:sp>
        <p:nvSpPr>
          <p:cNvPr id="6" name="Rectangle 5"/>
          <p:cNvSpPr/>
          <p:nvPr/>
        </p:nvSpPr>
        <p:spPr>
          <a:xfrm>
            <a:off x="228599" y="453388"/>
            <a:ext cx="8686800" cy="1246495"/>
          </a:xfrm>
          <a:prstGeom prst="rect">
            <a:avLst/>
          </a:prstGeom>
        </p:spPr>
        <p:txBody>
          <a:bodyPr wrap="square">
            <a:spAutoFit/>
          </a:bodyPr>
          <a:lstStyle/>
          <a:p>
            <a:pPr>
              <a:lnSpc>
                <a:spcPct val="150000"/>
              </a:lnSpc>
            </a:pPr>
            <a:r>
              <a:rPr lang="en-US" sz="1650" dirty="0">
                <a:solidFill>
                  <a:srgbClr val="554D56"/>
                </a:solidFill>
                <a:latin typeface="Arial" pitchFamily="34" charset="0"/>
                <a:cs typeface="Arial" pitchFamily="34" charset="0"/>
              </a:rPr>
              <a:t>To address the </a:t>
            </a:r>
            <a:r>
              <a:rPr lang="en-US" sz="1650" b="1" dirty="0">
                <a:solidFill>
                  <a:srgbClr val="554D56"/>
                </a:solidFill>
                <a:latin typeface="Arial" pitchFamily="34" charset="0"/>
                <a:cs typeface="Arial" pitchFamily="34" charset="0"/>
              </a:rPr>
              <a:t>need for more specific information </a:t>
            </a:r>
            <a:r>
              <a:rPr lang="en-US" sz="1650" dirty="0">
                <a:solidFill>
                  <a:srgbClr val="554D56"/>
                </a:solidFill>
                <a:latin typeface="Arial" pitchFamily="34" charset="0"/>
                <a:cs typeface="Arial" pitchFamily="34" charset="0"/>
              </a:rPr>
              <a:t>we are doing the following across segments and media channels:</a:t>
            </a:r>
          </a:p>
          <a:p>
            <a:pPr>
              <a:lnSpc>
                <a:spcPct val="150000"/>
              </a:lnSpc>
            </a:pPr>
            <a:endParaRPr lang="en-US" sz="600" dirty="0">
              <a:solidFill>
                <a:srgbClr val="554D56"/>
              </a:solidFill>
              <a:latin typeface="Arial" pitchFamily="34" charset="0"/>
              <a:cs typeface="Arial" pitchFamily="34" charset="0"/>
            </a:endParaRPr>
          </a:p>
          <a:p>
            <a:r>
              <a:rPr lang="en-US" sz="1650" b="1" dirty="0">
                <a:solidFill>
                  <a:srgbClr val="554D56"/>
                </a:solidFill>
                <a:latin typeface="Arial" pitchFamily="34" charset="0"/>
                <a:cs typeface="Arial" pitchFamily="34" charset="0"/>
              </a:rPr>
              <a:t>1)  </a:t>
            </a:r>
            <a:r>
              <a:rPr lang="en-US" sz="1650" dirty="0">
                <a:solidFill>
                  <a:srgbClr val="554D56"/>
                </a:solidFill>
                <a:latin typeface="Arial" pitchFamily="34" charset="0"/>
                <a:cs typeface="Arial" pitchFamily="34" charset="0"/>
              </a:rPr>
              <a:t>Feature QHP logos to show that we offer a choice of quality brand name health plans.</a:t>
            </a:r>
          </a:p>
        </p:txBody>
      </p:sp>
    </p:spTree>
    <p:extLst>
      <p:ext uri="{BB962C8B-B14F-4D97-AF65-F5344CB8AC3E}">
        <p14:creationId xmlns:p14="http://schemas.microsoft.com/office/powerpoint/2010/main" val="347625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AND AGENDA REVIEW</a:t>
            </a:r>
            <a:endParaRPr lang="en-US" dirty="0"/>
          </a:p>
        </p:txBody>
      </p:sp>
      <p:sp>
        <p:nvSpPr>
          <p:cNvPr id="3" name="Text Placeholder 2"/>
          <p:cNvSpPr>
            <a:spLocks noGrp="1"/>
          </p:cNvSpPr>
          <p:nvPr>
            <p:ph type="body" idx="1"/>
          </p:nvPr>
        </p:nvSpPr>
        <p:spPr>
          <a:xfrm>
            <a:off x="228600" y="2468807"/>
            <a:ext cx="8686804" cy="637130"/>
          </a:xfrm>
        </p:spPr>
        <p:txBody>
          <a:bodyPr>
            <a:normAutofit/>
          </a:bodyPr>
          <a:lstStyle/>
          <a:p>
            <a:r>
              <a:rPr lang="en-US" dirty="0" smtClean="0"/>
              <a:t>BRENT BARNHART, CHAIR</a:t>
            </a:r>
          </a:p>
          <a:p>
            <a:r>
              <a:rPr lang="en-US" dirty="0" smtClean="0"/>
              <a:t>PLAN MANAGEMENT ADVISORY GROUP</a:t>
            </a: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1</a:t>
            </a:fld>
            <a:endParaRPr lang="en-US" dirty="0"/>
          </a:p>
        </p:txBody>
      </p:sp>
    </p:spTree>
    <p:extLst>
      <p:ext uri="{BB962C8B-B14F-4D97-AF65-F5344CB8AC3E}">
        <p14:creationId xmlns:p14="http://schemas.microsoft.com/office/powerpoint/2010/main" val="91240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601" y="973267"/>
            <a:ext cx="8687108" cy="3642649"/>
          </a:xfrm>
        </p:spPr>
        <p:txBody>
          <a:bodyPr>
            <a:normAutofit/>
          </a:bodyPr>
          <a:lstStyle/>
          <a:p>
            <a:r>
              <a:rPr lang="en-US" sz="1650" b="1" dirty="0"/>
              <a:t>2)  </a:t>
            </a:r>
            <a:r>
              <a:rPr lang="en-US" sz="1650" dirty="0"/>
              <a:t>Provide details about what free preventive services are included in all health plans purchased through Covered California.</a:t>
            </a:r>
          </a:p>
        </p:txBody>
      </p:sp>
      <p:sp>
        <p:nvSpPr>
          <p:cNvPr id="4" name="Slide Number Placeholder 3"/>
          <p:cNvSpPr>
            <a:spLocks noGrp="1"/>
          </p:cNvSpPr>
          <p:nvPr>
            <p:ph type="sldNum" sz="quarter" idx="4"/>
          </p:nvPr>
        </p:nvSpPr>
        <p:spPr/>
        <p:txBody>
          <a:bodyPr/>
          <a:lstStyle/>
          <a:p>
            <a:fld id="{C8146628-1A01-9741-8A8B-916D51547CC7}" type="slidenum">
              <a:rPr lang="en-US" smtClean="0"/>
              <a:pPr/>
              <a:t>19</a:t>
            </a:fld>
            <a:endParaRPr lang="en-US" dirty="0"/>
          </a:p>
        </p:txBody>
      </p:sp>
      <p:sp>
        <p:nvSpPr>
          <p:cNvPr id="6" name="Rectangle 5"/>
          <p:cNvSpPr/>
          <p:nvPr/>
        </p:nvSpPr>
        <p:spPr>
          <a:xfrm>
            <a:off x="141317" y="257686"/>
            <a:ext cx="7601988" cy="738664"/>
          </a:xfrm>
          <a:prstGeom prst="rect">
            <a:avLst/>
          </a:prstGeom>
        </p:spPr>
        <p:txBody>
          <a:bodyPr wrap="square">
            <a:spAutoFit/>
          </a:bodyPr>
          <a:lstStyle/>
          <a:p>
            <a:r>
              <a:rPr lang="en-US" sz="2100" b="1" dirty="0">
                <a:solidFill>
                  <a:srgbClr val="19B9CA"/>
                </a:solidFill>
                <a:latin typeface="Arial" pitchFamily="34" charset="0"/>
                <a:ea typeface="+mj-ea"/>
                <a:cs typeface="Arial" pitchFamily="34" charset="0"/>
              </a:rPr>
              <a:t>MARKETING:  </a:t>
            </a:r>
            <a:r>
              <a:rPr lang="en-US" sz="2100" b="1" dirty="0">
                <a:solidFill>
                  <a:srgbClr val="706C71"/>
                </a:solidFill>
                <a:latin typeface="Arial" pitchFamily="34" charset="0"/>
                <a:ea typeface="+mj-ea"/>
                <a:cs typeface="Arial" pitchFamily="34" charset="0"/>
              </a:rPr>
              <a:t>APPLYING THE RESEARCH LEARNINGS TO OE 4 CREATIVE</a:t>
            </a:r>
            <a:endParaRPr lang="en-US" sz="1500" dirty="0"/>
          </a:p>
        </p:txBody>
      </p:sp>
      <p:pic>
        <p:nvPicPr>
          <p:cNvPr id="2" name="Picture 1"/>
          <p:cNvPicPr>
            <a:picLocks noChangeAspect="1"/>
          </p:cNvPicPr>
          <p:nvPr/>
        </p:nvPicPr>
        <p:blipFill>
          <a:blip r:embed="rId3"/>
          <a:stretch>
            <a:fillRect/>
          </a:stretch>
        </p:blipFill>
        <p:spPr>
          <a:xfrm>
            <a:off x="1598774" y="1625416"/>
            <a:ext cx="5672442" cy="2920119"/>
          </a:xfrm>
          <a:prstGeom prst="rect">
            <a:avLst/>
          </a:prstGeom>
        </p:spPr>
      </p:pic>
    </p:spTree>
    <p:extLst>
      <p:ext uri="{BB962C8B-B14F-4D97-AF65-F5344CB8AC3E}">
        <p14:creationId xmlns:p14="http://schemas.microsoft.com/office/powerpoint/2010/main" val="2360626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499" y="202490"/>
            <a:ext cx="8153156" cy="506220"/>
          </a:xfrm>
        </p:spPr>
        <p:txBody>
          <a:bodyPr>
            <a:normAutofit/>
          </a:bodyPr>
          <a:lstStyle/>
          <a:p>
            <a:pPr>
              <a:defRPr/>
            </a:pPr>
            <a:r>
              <a:rPr lang="en-US" sz="2400" dirty="0"/>
              <a:t>MARKETING:  </a:t>
            </a:r>
            <a:r>
              <a:rPr lang="en-US" sz="2400" dirty="0">
                <a:solidFill>
                  <a:srgbClr val="706C71"/>
                </a:solidFill>
              </a:rPr>
              <a:t>MEDIA PLAN- TARGET AUDIENCE</a:t>
            </a:r>
            <a:endParaRPr lang="en-US" sz="2400" dirty="0"/>
          </a:p>
        </p:txBody>
      </p:sp>
      <p:pic>
        <p:nvPicPr>
          <p:cNvPr id="4" name="Picture 8" descr="http://www.ahirc.org/sites/default/files/CoveredCalifornia_T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9" y="4488320"/>
            <a:ext cx="361025" cy="421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977453" y="4394039"/>
            <a:ext cx="2096185" cy="530979"/>
          </a:xfrm>
          <a:prstGeom prst="rect">
            <a:avLst/>
          </a:prstGeom>
          <a:noFill/>
        </p:spPr>
        <p:txBody>
          <a:bodyPr wrap="square" rtlCol="0">
            <a:spAutoFit/>
          </a:bodyPr>
          <a:lstStyle/>
          <a:p>
            <a:endParaRPr lang="en-US" sz="633" dirty="0">
              <a:solidFill>
                <a:prstClr val="black"/>
              </a:solidFill>
              <a:latin typeface="Calibri"/>
            </a:endParaRPr>
          </a:p>
          <a:p>
            <a:r>
              <a:rPr lang="en-US" sz="739" i="1" dirty="0">
                <a:solidFill>
                  <a:prstClr val="black"/>
                </a:solidFill>
                <a:latin typeface="Helvetica Neue"/>
              </a:rPr>
              <a:t>**Price Waterhouse Coopers Covered California 2016-2022 Market Analysis and Planning report</a:t>
            </a:r>
          </a:p>
        </p:txBody>
      </p:sp>
      <p:sp>
        <p:nvSpPr>
          <p:cNvPr id="7" name="Shape 308"/>
          <p:cNvSpPr txBox="1">
            <a:spLocks/>
          </p:cNvSpPr>
          <p:nvPr/>
        </p:nvSpPr>
        <p:spPr>
          <a:xfrm>
            <a:off x="8161317" y="4708978"/>
            <a:ext cx="245507" cy="153560"/>
          </a:xfrm>
          <a:prstGeom prst="rect">
            <a:avLst/>
          </a:prstGeom>
          <a:ln w="12700">
            <a:miter lim="400000"/>
          </a:ln>
          <a:extLst>
            <a:ext uri="{C572A759-6A51-4108-AA02-DFA0A04FC94B}">
              <ma14:wrappingTextBoxFlag xmlns:ma14="http://schemas.microsoft.com/office/mac/drawingml/2011/main" xmlns="" val="1"/>
            </a:ext>
          </a:extLst>
        </p:spPr>
        <p:txBody>
          <a:bodyPr wrap="square" lIns="30857" tIns="30857" rIns="30857" bIns="30857" anchor="b">
            <a:spAutoFit/>
          </a:bodyPr>
          <a:lstStyle>
            <a:lvl1pPr algn="r" defTabSz="457200">
              <a:defRPr sz="2400">
                <a:solidFill>
                  <a:srgbClr val="000000"/>
                </a:solidFill>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a:lstStyle>
          <a:p>
            <a:pPr>
              <a:defRPr sz="1800">
                <a:solidFill>
                  <a:srgbClr val="000000"/>
                </a:solidFill>
              </a:defRPr>
            </a:pPr>
            <a:fld id="{86CB4B4D-7CA3-9044-876B-883B54F8677D}" type="slidenum">
              <a:rPr lang="en-US" sz="593">
                <a:solidFill>
                  <a:srgbClr val="006181"/>
                </a:solidFill>
              </a:rPr>
              <a:pPr>
                <a:defRPr sz="1800">
                  <a:solidFill>
                    <a:srgbClr val="000000"/>
                  </a:solidFill>
                </a:defRPr>
              </a:pPr>
              <a:t>20</a:t>
            </a:fld>
            <a:endParaRPr lang="en-US" sz="989" dirty="0">
              <a:solidFill>
                <a:srgbClr val="006181"/>
              </a:solidFill>
            </a:endParaRPr>
          </a:p>
        </p:txBody>
      </p:sp>
      <p:grpSp>
        <p:nvGrpSpPr>
          <p:cNvPr id="8" name="Group 7"/>
          <p:cNvGrpSpPr/>
          <p:nvPr/>
        </p:nvGrpSpPr>
        <p:grpSpPr>
          <a:xfrm>
            <a:off x="5312468" y="2643188"/>
            <a:ext cx="3202308" cy="2322052"/>
            <a:chOff x="4228146" y="1282928"/>
            <a:chExt cx="4131587" cy="3268001"/>
          </a:xfrm>
        </p:grpSpPr>
        <p:grpSp>
          <p:nvGrpSpPr>
            <p:cNvPr id="10" name="Group 9"/>
            <p:cNvGrpSpPr/>
            <p:nvPr/>
          </p:nvGrpSpPr>
          <p:grpSpPr>
            <a:xfrm>
              <a:off x="4228146" y="1282928"/>
              <a:ext cx="3226127" cy="2388674"/>
              <a:chOff x="882747" y="1897873"/>
              <a:chExt cx="4301502" cy="4246531"/>
            </a:xfrm>
          </p:grpSpPr>
          <p:sp>
            <p:nvSpPr>
              <p:cNvPr id="12" name="Oval 11"/>
              <p:cNvSpPr/>
              <p:nvPr/>
            </p:nvSpPr>
            <p:spPr>
              <a:xfrm>
                <a:off x="1413018" y="2079997"/>
                <a:ext cx="2988466" cy="3193576"/>
              </a:xfrm>
              <a:prstGeom prst="ellipse">
                <a:avLst/>
              </a:prstGeom>
              <a:solidFill>
                <a:schemeClr val="accent5">
                  <a:lumMod val="5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3" dirty="0">
                  <a:solidFill>
                    <a:prstClr val="white"/>
                  </a:solidFill>
                  <a:latin typeface="Kalinga" panose="020B0502040204020203" pitchFamily="34" charset="0"/>
                  <a:cs typeface="Kalinga" panose="020B0502040204020203" pitchFamily="34" charset="0"/>
                </a:endParaRPr>
              </a:p>
            </p:txBody>
          </p:sp>
          <p:sp>
            <p:nvSpPr>
              <p:cNvPr id="13" name="Oval 12"/>
              <p:cNvSpPr/>
              <p:nvPr/>
            </p:nvSpPr>
            <p:spPr>
              <a:xfrm>
                <a:off x="3648501" y="1897873"/>
                <a:ext cx="1535748" cy="1474672"/>
              </a:xfrm>
              <a:prstGeom prst="ellipse">
                <a:avLst/>
              </a:prstGeom>
              <a:solidFill>
                <a:srgbClr val="8FC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33" dirty="0">
                    <a:solidFill>
                      <a:prstClr val="white"/>
                    </a:solidFill>
                    <a:latin typeface="Helvetica Neue"/>
                    <a:cs typeface="Helvetica Neue"/>
                  </a:rPr>
                  <a:t>In-Language</a:t>
                </a:r>
              </a:p>
              <a:p>
                <a:pPr algn="ctr"/>
                <a:r>
                  <a:rPr lang="en-US" sz="633" dirty="0">
                    <a:solidFill>
                      <a:prstClr val="white"/>
                    </a:solidFill>
                    <a:latin typeface="Helvetica Neue"/>
                    <a:cs typeface="Helvetica Neue"/>
                  </a:rPr>
                  <a:t>Asian*</a:t>
                </a:r>
              </a:p>
            </p:txBody>
          </p:sp>
          <p:sp>
            <p:nvSpPr>
              <p:cNvPr id="14" name="Oval 13"/>
              <p:cNvSpPr/>
              <p:nvPr/>
            </p:nvSpPr>
            <p:spPr>
              <a:xfrm>
                <a:off x="3807048" y="3502406"/>
                <a:ext cx="1375719" cy="1373720"/>
              </a:xfrm>
              <a:prstGeom prst="ellipse">
                <a:avLst/>
              </a:prstGeom>
              <a:solidFill>
                <a:srgbClr val="CC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33" dirty="0">
                    <a:solidFill>
                      <a:prstClr val="white"/>
                    </a:solidFill>
                    <a:latin typeface="Helvetica Neue"/>
                    <a:cs typeface="Helvetica Neue"/>
                  </a:rPr>
                  <a:t>In-Language</a:t>
                </a:r>
              </a:p>
              <a:p>
                <a:pPr algn="ctr"/>
                <a:r>
                  <a:rPr lang="en-US" sz="633" dirty="0">
                    <a:solidFill>
                      <a:prstClr val="white"/>
                    </a:solidFill>
                    <a:latin typeface="Helvetica Neue"/>
                    <a:cs typeface="Helvetica Neue"/>
                  </a:rPr>
                  <a:t>Latino</a:t>
                </a:r>
              </a:p>
            </p:txBody>
          </p:sp>
          <p:sp>
            <p:nvSpPr>
              <p:cNvPr id="15" name="Oval 14"/>
              <p:cNvSpPr/>
              <p:nvPr/>
            </p:nvSpPr>
            <p:spPr>
              <a:xfrm>
                <a:off x="2695413" y="4766990"/>
                <a:ext cx="1406770" cy="1377414"/>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33" dirty="0">
                    <a:solidFill>
                      <a:prstClr val="white"/>
                    </a:solidFill>
                    <a:latin typeface="Helvetica Neue"/>
                    <a:cs typeface="Helvetica Neue"/>
                  </a:rPr>
                  <a:t>African American </a:t>
                </a:r>
              </a:p>
              <a:p>
                <a:pPr algn="ctr"/>
                <a:r>
                  <a:rPr lang="en-US" sz="633" dirty="0">
                    <a:solidFill>
                      <a:prstClr val="white"/>
                    </a:solidFill>
                    <a:latin typeface="Helvetica Neue"/>
                    <a:cs typeface="Helvetica Neue"/>
                  </a:rPr>
                  <a:t>In-culture</a:t>
                </a:r>
              </a:p>
            </p:txBody>
          </p:sp>
          <p:sp>
            <p:nvSpPr>
              <p:cNvPr id="16" name="TextBox 15"/>
              <p:cNvSpPr txBox="1"/>
              <p:nvPr/>
            </p:nvSpPr>
            <p:spPr>
              <a:xfrm>
                <a:off x="882747" y="2679078"/>
                <a:ext cx="3625332" cy="2424240"/>
              </a:xfrm>
              <a:prstGeom prst="rect">
                <a:avLst/>
              </a:prstGeom>
              <a:noFill/>
            </p:spPr>
            <p:txBody>
              <a:bodyPr wrap="square" rtlCol="0">
                <a:spAutoFit/>
              </a:bodyPr>
              <a:lstStyle/>
              <a:p>
                <a:pPr algn="ctr"/>
                <a:r>
                  <a:rPr lang="en-US" sz="633" b="1" dirty="0">
                    <a:solidFill>
                      <a:prstClr val="white"/>
                    </a:solidFill>
                    <a:latin typeface="Kalinga" panose="020B0502040204020203" pitchFamily="34" charset="0"/>
                    <a:cs typeface="Kalinga" panose="020B0502040204020203" pitchFamily="34" charset="0"/>
                  </a:rPr>
                  <a:t>MULTI-SEGMENT</a:t>
                </a:r>
              </a:p>
              <a:p>
                <a:pPr algn="ctr"/>
                <a:endParaRPr lang="en-US" sz="633" dirty="0">
                  <a:solidFill>
                    <a:prstClr val="white"/>
                  </a:solidFill>
                  <a:latin typeface="Kalinga" panose="020B0502040204020203" pitchFamily="34" charset="0"/>
                  <a:cs typeface="Kalinga" panose="020B0502040204020203" pitchFamily="34" charset="0"/>
                </a:endParaRPr>
              </a:p>
              <a:p>
                <a:pPr algn="ctr"/>
                <a:r>
                  <a:rPr lang="en-US" sz="633" dirty="0">
                    <a:solidFill>
                      <a:prstClr val="white"/>
                    </a:solidFill>
                    <a:latin typeface="Kalinga" panose="020B0502040204020203" pitchFamily="34" charset="0"/>
                    <a:cs typeface="Kalinga" panose="020B0502040204020203" pitchFamily="34" charset="0"/>
                  </a:rPr>
                  <a:t>English Speaking Latinos</a:t>
                </a:r>
              </a:p>
              <a:p>
                <a:pPr algn="ctr"/>
                <a:r>
                  <a:rPr lang="en-US" sz="633" dirty="0">
                    <a:solidFill>
                      <a:prstClr val="white"/>
                    </a:solidFill>
                    <a:latin typeface="Kalinga" panose="020B0502040204020203" pitchFamily="34" charset="0"/>
                    <a:cs typeface="Kalinga" panose="020B0502040204020203" pitchFamily="34" charset="0"/>
                  </a:rPr>
                  <a:t>African Americans</a:t>
                </a:r>
              </a:p>
              <a:p>
                <a:pPr algn="ctr"/>
                <a:r>
                  <a:rPr lang="en-US" sz="633" dirty="0">
                    <a:solidFill>
                      <a:prstClr val="white"/>
                    </a:solidFill>
                    <a:latin typeface="Kalinga" panose="020B0502040204020203" pitchFamily="34" charset="0"/>
                    <a:cs typeface="Kalinga" panose="020B0502040204020203" pitchFamily="34" charset="0"/>
                  </a:rPr>
                  <a:t>English Speaking Asians</a:t>
                </a:r>
              </a:p>
              <a:p>
                <a:pPr algn="ctr"/>
                <a:r>
                  <a:rPr lang="en-US" sz="633" dirty="0">
                    <a:solidFill>
                      <a:prstClr val="white"/>
                    </a:solidFill>
                    <a:latin typeface="Kalinga" panose="020B0502040204020203" pitchFamily="34" charset="0"/>
                    <a:cs typeface="Kalinga" panose="020B0502040204020203" pitchFamily="34" charset="0"/>
                  </a:rPr>
                  <a:t>General Market</a:t>
                </a:r>
              </a:p>
              <a:p>
                <a:pPr algn="ctr"/>
                <a:r>
                  <a:rPr lang="en-US" sz="633" dirty="0">
                    <a:solidFill>
                      <a:prstClr val="white"/>
                    </a:solidFill>
                    <a:latin typeface="Kalinga" panose="020B0502040204020203" pitchFamily="34" charset="0"/>
                    <a:cs typeface="Kalinga" panose="020B0502040204020203" pitchFamily="34" charset="0"/>
                  </a:rPr>
                  <a:t>Millennials</a:t>
                </a:r>
              </a:p>
              <a:p>
                <a:pPr algn="ctr"/>
                <a:r>
                  <a:rPr lang="en-US" sz="633" dirty="0">
                    <a:solidFill>
                      <a:prstClr val="white"/>
                    </a:solidFill>
                    <a:latin typeface="Kalinga" panose="020B0502040204020203" pitchFamily="34" charset="0"/>
                    <a:cs typeface="Kalinga" panose="020B0502040204020203" pitchFamily="34" charset="0"/>
                  </a:rPr>
                  <a:t>LGBT</a:t>
                </a:r>
              </a:p>
              <a:p>
                <a:endParaRPr lang="en-US" sz="633" dirty="0">
                  <a:solidFill>
                    <a:prstClr val="white"/>
                  </a:solidFill>
                  <a:latin typeface="Calibri"/>
                </a:endParaRPr>
              </a:p>
            </p:txBody>
          </p:sp>
          <p:sp>
            <p:nvSpPr>
              <p:cNvPr id="17" name="Oval 16"/>
              <p:cNvSpPr/>
              <p:nvPr/>
            </p:nvSpPr>
            <p:spPr>
              <a:xfrm>
                <a:off x="1246002" y="4471612"/>
                <a:ext cx="777923" cy="723331"/>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3" b="1" dirty="0">
                  <a:solidFill>
                    <a:srgbClr val="FFFFFF"/>
                  </a:solidFill>
                  <a:latin typeface="Kalinga" panose="020B0502040204020203" pitchFamily="34" charset="0"/>
                  <a:cs typeface="Kalinga" panose="020B0502040204020203" pitchFamily="34" charset="0"/>
                </a:endParaRPr>
              </a:p>
            </p:txBody>
          </p:sp>
          <p:sp>
            <p:nvSpPr>
              <p:cNvPr id="18" name="TextBox 17"/>
              <p:cNvSpPr txBox="1"/>
              <p:nvPr/>
            </p:nvSpPr>
            <p:spPr>
              <a:xfrm>
                <a:off x="1260735" y="4668375"/>
                <a:ext cx="748460" cy="474710"/>
              </a:xfrm>
              <a:prstGeom prst="rect">
                <a:avLst/>
              </a:prstGeom>
              <a:noFill/>
            </p:spPr>
            <p:txBody>
              <a:bodyPr wrap="square" rtlCol="0">
                <a:spAutoFit/>
              </a:bodyPr>
              <a:lstStyle/>
              <a:p>
                <a:r>
                  <a:rPr lang="en-US" sz="633" b="1" dirty="0">
                    <a:solidFill>
                      <a:srgbClr val="FFFFFF"/>
                    </a:solidFill>
                    <a:latin typeface="Kalinga" panose="020B0502040204020203" pitchFamily="34" charset="0"/>
                    <a:cs typeface="Kalinga" panose="020B0502040204020203" pitchFamily="34" charset="0"/>
                  </a:rPr>
                  <a:t>LGBT</a:t>
                </a:r>
              </a:p>
            </p:txBody>
          </p:sp>
        </p:grpSp>
        <p:sp>
          <p:nvSpPr>
            <p:cNvPr id="11" name="TextBox 10"/>
            <p:cNvSpPr txBox="1"/>
            <p:nvPr/>
          </p:nvSpPr>
          <p:spPr>
            <a:xfrm>
              <a:off x="4329465" y="4195195"/>
              <a:ext cx="4030268" cy="355734"/>
            </a:xfrm>
            <a:prstGeom prst="rect">
              <a:avLst/>
            </a:prstGeom>
            <a:noFill/>
          </p:spPr>
          <p:txBody>
            <a:bodyPr wrap="square" lIns="57404" tIns="28703" rIns="57404" bIns="28703" rtlCol="0">
              <a:spAutoFit/>
            </a:bodyPr>
            <a:lstStyle/>
            <a:p>
              <a:r>
                <a:rPr lang="en-US" sz="633" i="1" dirty="0">
                  <a:solidFill>
                    <a:prstClr val="black"/>
                  </a:solidFill>
                  <a:latin typeface="Helvetica Neue"/>
                </a:rPr>
                <a:t>*Asian In-language: Primary – Chinese, Vietnamese, Korean;  Secondary – Filipino (Tagalog), Hmong, Laotian, Cambodian</a:t>
              </a:r>
              <a:endParaRPr lang="en-US" sz="633" i="1" dirty="0">
                <a:solidFill>
                  <a:srgbClr val="FF0000"/>
                </a:solidFill>
                <a:latin typeface="Helvetica Neue"/>
              </a:endParaRPr>
            </a:p>
          </p:txBody>
        </p:sp>
      </p:grpSp>
      <p:sp>
        <p:nvSpPr>
          <p:cNvPr id="5" name="TextBox 4"/>
          <p:cNvSpPr txBox="1"/>
          <p:nvPr/>
        </p:nvSpPr>
        <p:spPr>
          <a:xfrm>
            <a:off x="824421" y="939040"/>
            <a:ext cx="3584290" cy="676339"/>
          </a:xfrm>
          <a:prstGeom prst="rect">
            <a:avLst/>
          </a:prstGeom>
          <a:noFill/>
        </p:spPr>
        <p:txBody>
          <a:bodyPr wrap="square" rtlCol="0">
            <a:spAutoFit/>
          </a:bodyPr>
          <a:lstStyle/>
          <a:p>
            <a:r>
              <a:rPr lang="en-US" sz="1265" b="1" dirty="0">
                <a:solidFill>
                  <a:srgbClr val="554D56"/>
                </a:solidFill>
                <a:latin typeface="Arial" pitchFamily="34" charset="0"/>
                <a:cs typeface="Arial" pitchFamily="34" charset="0"/>
              </a:rPr>
              <a:t>Retention &amp; Renewal </a:t>
            </a:r>
          </a:p>
          <a:p>
            <a:endParaRPr lang="en-US" sz="1265" dirty="0">
              <a:solidFill>
                <a:prstClr val="black"/>
              </a:solidFill>
              <a:latin typeface="Calibri"/>
            </a:endParaRPr>
          </a:p>
          <a:p>
            <a:r>
              <a:rPr lang="en-US" sz="1265" dirty="0">
                <a:solidFill>
                  <a:srgbClr val="554D56"/>
                </a:solidFill>
                <a:latin typeface="Arial" pitchFamily="34" charset="0"/>
                <a:cs typeface="Arial" pitchFamily="34" charset="0"/>
              </a:rPr>
              <a:t>All current Covered California members</a:t>
            </a:r>
          </a:p>
        </p:txBody>
      </p:sp>
      <p:sp>
        <p:nvSpPr>
          <p:cNvPr id="20" name="TextBox 19"/>
          <p:cNvSpPr txBox="1"/>
          <p:nvPr/>
        </p:nvSpPr>
        <p:spPr>
          <a:xfrm>
            <a:off x="5306095" y="894727"/>
            <a:ext cx="3584290" cy="1649682"/>
          </a:xfrm>
          <a:prstGeom prst="rect">
            <a:avLst/>
          </a:prstGeom>
          <a:noFill/>
        </p:spPr>
        <p:txBody>
          <a:bodyPr wrap="square" rtlCol="0">
            <a:spAutoFit/>
          </a:bodyPr>
          <a:lstStyle/>
          <a:p>
            <a:r>
              <a:rPr lang="en-US" sz="1265" b="1" dirty="0">
                <a:solidFill>
                  <a:srgbClr val="554D56"/>
                </a:solidFill>
                <a:latin typeface="Arial" pitchFamily="34" charset="0"/>
                <a:cs typeface="Arial" pitchFamily="34" charset="0"/>
              </a:rPr>
              <a:t>Acquisition (Open Enrollment )</a:t>
            </a:r>
          </a:p>
          <a:p>
            <a:endParaRPr lang="en-US" sz="1265" dirty="0">
              <a:solidFill>
                <a:prstClr val="black"/>
              </a:solidFill>
              <a:latin typeface="Calibri"/>
            </a:endParaRPr>
          </a:p>
          <a:p>
            <a:pPr marL="200906" indent="-200906">
              <a:buFont typeface="Arial" panose="020B0604020202020204" pitchFamily="34" charset="0"/>
              <a:buChar char="•"/>
            </a:pPr>
            <a:r>
              <a:rPr lang="en-US" sz="1265" b="1" dirty="0">
                <a:solidFill>
                  <a:srgbClr val="554D56"/>
                </a:solidFill>
                <a:latin typeface="Arial" pitchFamily="34" charset="0"/>
                <a:cs typeface="Arial" pitchFamily="34" charset="0"/>
              </a:rPr>
              <a:t>Remaining uninsured Californians</a:t>
            </a:r>
          </a:p>
          <a:p>
            <a:pPr marL="522355" lvl="1" indent="-200906">
              <a:buFont typeface="Arial" panose="020B0604020202020204" pitchFamily="34" charset="0"/>
              <a:buChar char="•"/>
            </a:pPr>
            <a:r>
              <a:rPr lang="en-US" sz="1265" dirty="0">
                <a:solidFill>
                  <a:srgbClr val="554D56"/>
                </a:solidFill>
                <a:latin typeface="Arial" pitchFamily="34" charset="0"/>
                <a:cs typeface="Arial" pitchFamily="34" charset="0"/>
              </a:rPr>
              <a:t>Subsidy eligible  (500k-615k)**</a:t>
            </a:r>
          </a:p>
          <a:p>
            <a:pPr marL="522355" lvl="1" indent="-200906">
              <a:buFont typeface="Arial" panose="020B0604020202020204" pitchFamily="34" charset="0"/>
              <a:buChar char="•"/>
            </a:pPr>
            <a:r>
              <a:rPr lang="en-US" sz="1265" dirty="0">
                <a:solidFill>
                  <a:srgbClr val="554D56"/>
                </a:solidFill>
                <a:latin typeface="Arial" pitchFamily="34" charset="0"/>
                <a:cs typeface="Arial" pitchFamily="34" charset="0"/>
              </a:rPr>
              <a:t>Non-subsidy eligible (460k)**</a:t>
            </a:r>
          </a:p>
          <a:p>
            <a:pPr marL="200906" indent="-200906">
              <a:buFont typeface="Arial" panose="020B0604020202020204" pitchFamily="34" charset="0"/>
              <a:buChar char="•"/>
            </a:pPr>
            <a:r>
              <a:rPr lang="en-US" sz="1265" b="1" dirty="0">
                <a:solidFill>
                  <a:srgbClr val="554D56"/>
                </a:solidFill>
                <a:latin typeface="Arial" pitchFamily="34" charset="0"/>
                <a:cs typeface="Arial" pitchFamily="34" charset="0"/>
              </a:rPr>
              <a:t>Age: </a:t>
            </a:r>
            <a:r>
              <a:rPr lang="en-US" sz="1265" dirty="0">
                <a:solidFill>
                  <a:srgbClr val="554D56"/>
                </a:solidFill>
                <a:latin typeface="Arial" pitchFamily="34" charset="0"/>
                <a:cs typeface="Arial" pitchFamily="34" charset="0"/>
              </a:rPr>
              <a:t>Media target A25-54</a:t>
            </a:r>
          </a:p>
          <a:p>
            <a:pPr marL="200906" indent="-200906">
              <a:buFont typeface="Arial" panose="020B0604020202020204" pitchFamily="34" charset="0"/>
              <a:buChar char="•"/>
            </a:pPr>
            <a:r>
              <a:rPr lang="en-US" sz="1265" b="1" dirty="0">
                <a:solidFill>
                  <a:srgbClr val="554D56"/>
                </a:solidFill>
                <a:latin typeface="Arial" pitchFamily="34" charset="0"/>
                <a:cs typeface="Arial" pitchFamily="34" charset="0"/>
              </a:rPr>
              <a:t>Income:  </a:t>
            </a:r>
            <a:r>
              <a:rPr lang="en-US" sz="1265" dirty="0">
                <a:solidFill>
                  <a:srgbClr val="554D56"/>
                </a:solidFill>
                <a:latin typeface="Arial" pitchFamily="34" charset="0"/>
                <a:cs typeface="Arial" pitchFamily="34" charset="0"/>
              </a:rPr>
              <a:t>$50k-$130k</a:t>
            </a:r>
          </a:p>
          <a:p>
            <a:pPr marL="200906" indent="-200906">
              <a:buFont typeface="Arial" panose="020B0604020202020204" pitchFamily="34" charset="0"/>
              <a:buChar char="•"/>
            </a:pPr>
            <a:r>
              <a:rPr lang="en-US" sz="1265" b="1" dirty="0">
                <a:solidFill>
                  <a:srgbClr val="554D56"/>
                </a:solidFill>
                <a:latin typeface="Arial" pitchFamily="34" charset="0"/>
                <a:cs typeface="Arial" pitchFamily="34" charset="0"/>
              </a:rPr>
              <a:t>Segments:</a:t>
            </a:r>
          </a:p>
        </p:txBody>
      </p:sp>
      <p:pic>
        <p:nvPicPr>
          <p:cNvPr id="9" name="Picture 8"/>
          <p:cNvPicPr>
            <a:picLocks noChangeAspect="1"/>
          </p:cNvPicPr>
          <p:nvPr/>
        </p:nvPicPr>
        <p:blipFill>
          <a:blip r:embed="rId4"/>
          <a:stretch>
            <a:fillRect/>
          </a:stretch>
        </p:blipFill>
        <p:spPr>
          <a:xfrm>
            <a:off x="616428" y="1853303"/>
            <a:ext cx="3121445" cy="1361426"/>
          </a:xfrm>
          <a:prstGeom prst="rect">
            <a:avLst/>
          </a:prstGeom>
        </p:spPr>
      </p:pic>
      <p:sp>
        <p:nvSpPr>
          <p:cNvPr id="19" name="TextBox 18"/>
          <p:cNvSpPr txBox="1"/>
          <p:nvPr/>
        </p:nvSpPr>
        <p:spPr>
          <a:xfrm>
            <a:off x="513457" y="3455789"/>
            <a:ext cx="3895253" cy="287002"/>
          </a:xfrm>
          <a:prstGeom prst="rect">
            <a:avLst/>
          </a:prstGeom>
          <a:noFill/>
        </p:spPr>
        <p:txBody>
          <a:bodyPr wrap="square" rtlCol="0">
            <a:spAutoFit/>
          </a:bodyPr>
          <a:lstStyle/>
          <a:p>
            <a:r>
              <a:rPr lang="en-US" sz="1265" dirty="0"/>
              <a:t>*Member communications &amp; Social Media</a:t>
            </a:r>
          </a:p>
        </p:txBody>
      </p:sp>
    </p:spTree>
    <p:extLst>
      <p:ext uri="{BB962C8B-B14F-4D97-AF65-F5344CB8AC3E}">
        <p14:creationId xmlns:p14="http://schemas.microsoft.com/office/powerpoint/2010/main" val="3785095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60" y="193919"/>
            <a:ext cx="8664367" cy="414452"/>
          </a:xfrm>
        </p:spPr>
        <p:txBody>
          <a:bodyPr>
            <a:noAutofit/>
          </a:bodyPr>
          <a:lstStyle/>
          <a:p>
            <a:r>
              <a:rPr lang="en-US" sz="2100" dirty="0"/>
              <a:t>MARKETING: </a:t>
            </a:r>
            <a:r>
              <a:rPr lang="en-US" sz="2100" dirty="0">
                <a:solidFill>
                  <a:srgbClr val="706C71"/>
                </a:solidFill>
              </a:rPr>
              <a:t>MEDIA PLAN- CAMPAIGN TIMING AND ELECTION CONSIDERATIONS</a:t>
            </a:r>
            <a:endParaRPr lang="en-US" sz="2100" dirty="0"/>
          </a:p>
        </p:txBody>
      </p:sp>
      <p:sp>
        <p:nvSpPr>
          <p:cNvPr id="3" name="TextBox 2"/>
          <p:cNvSpPr txBox="1"/>
          <p:nvPr/>
        </p:nvSpPr>
        <p:spPr>
          <a:xfrm>
            <a:off x="510614" y="1047641"/>
            <a:ext cx="7589996" cy="4191147"/>
          </a:xfrm>
          <a:prstGeom prst="rect">
            <a:avLst/>
          </a:prstGeom>
          <a:noFill/>
        </p:spPr>
        <p:txBody>
          <a:bodyPr wrap="square" rtlCol="0">
            <a:spAutoFit/>
          </a:bodyPr>
          <a:lstStyle/>
          <a:p>
            <a:r>
              <a:rPr lang="en-US" b="1" u="sng" dirty="0">
                <a:solidFill>
                  <a:srgbClr val="554D56"/>
                </a:solidFill>
                <a:latin typeface="Arial" pitchFamily="34" charset="0"/>
                <a:cs typeface="Arial" pitchFamily="34" charset="0"/>
              </a:rPr>
              <a:t>Renewal Period</a:t>
            </a:r>
          </a:p>
          <a:p>
            <a:endParaRPr lang="en-US" b="1" dirty="0">
              <a:solidFill>
                <a:srgbClr val="554D56"/>
              </a:solidFill>
              <a:latin typeface="Arial" pitchFamily="34" charset="0"/>
              <a:cs typeface="Arial" pitchFamily="34" charset="0"/>
            </a:endParaRPr>
          </a:p>
          <a:p>
            <a:pPr marL="200906" indent="-200906">
              <a:buFont typeface="Arial" panose="020B0604020202020204" pitchFamily="34" charset="0"/>
              <a:buChar char="•"/>
            </a:pPr>
            <a:r>
              <a:rPr lang="en-US" b="1" dirty="0">
                <a:solidFill>
                  <a:srgbClr val="00B0F0"/>
                </a:solidFill>
                <a:latin typeface="Arial" pitchFamily="34" charset="0"/>
                <a:cs typeface="Arial" pitchFamily="34" charset="0"/>
              </a:rPr>
              <a:t>Begins October 2016 – December 15, 2016</a:t>
            </a:r>
            <a:endParaRPr lang="en-US" dirty="0">
              <a:solidFill>
                <a:srgbClr val="554D56"/>
              </a:solidFill>
              <a:latin typeface="Arial" pitchFamily="34" charset="0"/>
              <a:cs typeface="Arial" pitchFamily="34" charset="0"/>
            </a:endParaRPr>
          </a:p>
          <a:p>
            <a:endParaRPr lang="en-US" dirty="0">
              <a:solidFill>
                <a:srgbClr val="554D56"/>
              </a:solidFill>
              <a:latin typeface="Arial" pitchFamily="34" charset="0"/>
              <a:cs typeface="Arial" pitchFamily="34" charset="0"/>
            </a:endParaRPr>
          </a:p>
          <a:p>
            <a:r>
              <a:rPr lang="en-US" b="1" u="sng" dirty="0">
                <a:solidFill>
                  <a:srgbClr val="554D56"/>
                </a:solidFill>
                <a:latin typeface="Arial" pitchFamily="34" charset="0"/>
                <a:cs typeface="Arial" pitchFamily="34" charset="0"/>
              </a:rPr>
              <a:t>Open Enrollment Period</a:t>
            </a:r>
          </a:p>
          <a:p>
            <a:endParaRPr lang="en-US" b="1" dirty="0">
              <a:solidFill>
                <a:srgbClr val="554D56"/>
              </a:solidFill>
              <a:latin typeface="Arial" pitchFamily="34" charset="0"/>
              <a:cs typeface="Arial" pitchFamily="34" charset="0"/>
            </a:endParaRPr>
          </a:p>
          <a:p>
            <a:pPr marL="200906" indent="-200906">
              <a:buFont typeface="Arial" panose="020B0604020202020204" pitchFamily="34" charset="0"/>
              <a:buChar char="•"/>
            </a:pPr>
            <a:r>
              <a:rPr lang="en-US" b="1" dirty="0">
                <a:solidFill>
                  <a:srgbClr val="00B0F0"/>
                </a:solidFill>
                <a:latin typeface="Arial" pitchFamily="34" charset="0"/>
                <a:cs typeface="Arial" pitchFamily="34" charset="0"/>
              </a:rPr>
              <a:t>November 1, 2016 – January 31, 2017</a:t>
            </a:r>
          </a:p>
          <a:p>
            <a:pPr marL="200906" indent="-200906">
              <a:lnSpc>
                <a:spcPct val="150000"/>
              </a:lnSpc>
              <a:buFont typeface="Arial" panose="020B0604020202020204" pitchFamily="34" charset="0"/>
              <a:buChar char="•"/>
            </a:pPr>
            <a:endParaRPr lang="en-US" dirty="0">
              <a:solidFill>
                <a:srgbClr val="554D56"/>
              </a:solidFill>
              <a:latin typeface="Arial" pitchFamily="34" charset="0"/>
              <a:cs typeface="Arial" pitchFamily="34" charset="0"/>
            </a:endParaRPr>
          </a:p>
          <a:p>
            <a:pPr marL="32123">
              <a:lnSpc>
                <a:spcPct val="150000"/>
              </a:lnSpc>
              <a:defRPr sz="1800">
                <a:uFillTx/>
              </a:defRPr>
            </a:pPr>
            <a:r>
              <a:rPr lang="en-US" b="1" dirty="0">
                <a:solidFill>
                  <a:srgbClr val="554D56"/>
                </a:solidFill>
                <a:latin typeface="Arial" pitchFamily="34" charset="0"/>
                <a:cs typeface="Arial" pitchFamily="34" charset="0"/>
              </a:rPr>
              <a:t>Most campaign efforts will begin after the 2016 Presidential election (Nov. 14) due to expected high ad spending across all channels contributing to inventory pressure  </a:t>
            </a:r>
          </a:p>
          <a:p>
            <a:pPr marL="375023" lvl="1">
              <a:defRPr sz="1800">
                <a:uFillTx/>
              </a:defRPr>
            </a:pPr>
            <a:endParaRPr lang="en-US" sz="985" dirty="0">
              <a:solidFill>
                <a:srgbClr val="554D56"/>
              </a:solidFill>
              <a:latin typeface="Arial" pitchFamily="34" charset="0"/>
              <a:cs typeface="Arial" pitchFamily="34" charset="0"/>
            </a:endParaRPr>
          </a:p>
          <a:p>
            <a:endParaRPr lang="en-US" sz="985" dirty="0">
              <a:solidFill>
                <a:srgbClr val="554D56"/>
              </a:solidFill>
              <a:latin typeface="Arial" pitchFamily="34" charset="0"/>
              <a:cs typeface="Arial" pitchFamily="34" charset="0"/>
            </a:endParaRPr>
          </a:p>
          <a:p>
            <a:endParaRPr lang="en-US" sz="1265" dirty="0">
              <a:solidFill>
                <a:prstClr val="black"/>
              </a:solidFill>
              <a:latin typeface="Calibri"/>
            </a:endParaRPr>
          </a:p>
        </p:txBody>
      </p:sp>
    </p:spTree>
    <p:extLst>
      <p:ext uri="{BB962C8B-B14F-4D97-AF65-F5344CB8AC3E}">
        <p14:creationId xmlns:p14="http://schemas.microsoft.com/office/powerpoint/2010/main" val="26860676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5863" y="137161"/>
            <a:ext cx="8686802" cy="304859"/>
          </a:xfrm>
        </p:spPr>
        <p:txBody>
          <a:bodyPr>
            <a:noAutofit/>
          </a:bodyPr>
          <a:lstStyle/>
          <a:p>
            <a:r>
              <a:rPr lang="en-US" dirty="0"/>
              <a:t>MARKETING:  </a:t>
            </a:r>
            <a:r>
              <a:rPr lang="en-US" dirty="0">
                <a:solidFill>
                  <a:srgbClr val="706C71"/>
                </a:solidFill>
              </a:rPr>
              <a:t>MEDIA PLAN- TARGET MARKETS &amp; SEGMENTS</a:t>
            </a: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22</a:t>
            </a:fld>
            <a:endParaRPr lang="en-US" dirty="0"/>
          </a:p>
        </p:txBody>
      </p:sp>
      <p:pic>
        <p:nvPicPr>
          <p:cNvPr id="5" name="Picture 4"/>
          <p:cNvPicPr>
            <a:picLocks noChangeAspect="1"/>
          </p:cNvPicPr>
          <p:nvPr/>
        </p:nvPicPr>
        <p:blipFill>
          <a:blip r:embed="rId3"/>
          <a:stretch>
            <a:fillRect/>
          </a:stretch>
        </p:blipFill>
        <p:spPr>
          <a:xfrm>
            <a:off x="4143642" y="804356"/>
            <a:ext cx="4530646" cy="3585497"/>
          </a:xfrm>
          <a:prstGeom prst="rect">
            <a:avLst/>
          </a:prstGeom>
        </p:spPr>
      </p:pic>
      <p:graphicFrame>
        <p:nvGraphicFramePr>
          <p:cNvPr id="20" name="Table 19"/>
          <p:cNvGraphicFramePr>
            <a:graphicFrameLocks noGrp="1"/>
          </p:cNvGraphicFramePr>
          <p:nvPr>
            <p:extLst/>
          </p:nvPr>
        </p:nvGraphicFramePr>
        <p:xfrm>
          <a:off x="915293" y="684369"/>
          <a:ext cx="2742435" cy="4145927"/>
        </p:xfrm>
        <a:graphic>
          <a:graphicData uri="http://schemas.openxmlformats.org/drawingml/2006/table">
            <a:tbl>
              <a:tblPr firstRow="1" bandRow="1">
                <a:tableStyleId>{8EC20E35-A176-4012-BC5E-935CFFF8708E}</a:tableStyleId>
              </a:tblPr>
              <a:tblGrid>
                <a:gridCol w="2742435"/>
              </a:tblGrid>
              <a:tr h="645311">
                <a:tc>
                  <a:txBody>
                    <a:bodyPr/>
                    <a:lstStyle/>
                    <a:p>
                      <a:r>
                        <a:rPr lang="en-US" sz="1300" dirty="0" smtClean="0">
                          <a:solidFill>
                            <a:schemeClr val="tx1"/>
                          </a:solidFill>
                        </a:rPr>
                        <a:t>TIER</a:t>
                      </a:r>
                      <a:r>
                        <a:rPr lang="en-US" sz="1300" baseline="0" dirty="0" smtClean="0">
                          <a:solidFill>
                            <a:schemeClr val="tx1"/>
                          </a:solidFill>
                        </a:rPr>
                        <a:t> 1</a:t>
                      </a:r>
                    </a:p>
                    <a:p>
                      <a:pPr marL="1269960" lvl="1" indent="-457200">
                        <a:buFont typeface="Arial" panose="020B0604020202020204" pitchFamily="34" charset="0"/>
                        <a:buChar char="•"/>
                      </a:pPr>
                      <a:r>
                        <a:rPr lang="en-US" sz="1300" baseline="0" dirty="0" smtClean="0">
                          <a:solidFill>
                            <a:schemeClr val="tx1"/>
                          </a:solidFill>
                        </a:rPr>
                        <a:t>LOS ANGELES</a:t>
                      </a:r>
                    </a:p>
                    <a:p>
                      <a:endParaRPr lang="en-US" sz="1300" dirty="0"/>
                    </a:p>
                  </a:txBody>
                  <a:tcPr marL="48221" marR="48221" marT="24110" marB="241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471196">
                <a:tc>
                  <a:txBody>
                    <a:bodyPr/>
                    <a:lstStyle/>
                    <a:p>
                      <a:r>
                        <a:rPr lang="en-US" sz="1300" dirty="0" smtClean="0"/>
                        <a:t>TIER 2</a:t>
                      </a:r>
                    </a:p>
                    <a:p>
                      <a:pPr marL="1269960" lvl="1" indent="-457200">
                        <a:buFont typeface="Arial" panose="020B0604020202020204" pitchFamily="34" charset="0"/>
                        <a:buChar char="•"/>
                      </a:pPr>
                      <a:r>
                        <a:rPr lang="en-US" sz="1300" dirty="0" smtClean="0"/>
                        <a:t>SAN FRANCISCO</a:t>
                      </a:r>
                    </a:p>
                    <a:p>
                      <a:pPr marL="1269960" lvl="1" indent="-457200">
                        <a:buFont typeface="Arial" panose="020B0604020202020204" pitchFamily="34" charset="0"/>
                        <a:buChar char="•"/>
                      </a:pPr>
                      <a:r>
                        <a:rPr lang="en-US" sz="1300" dirty="0" smtClean="0"/>
                        <a:t>SACRAMENTO</a:t>
                      </a:r>
                    </a:p>
                    <a:p>
                      <a:pPr marL="1269960" lvl="1" indent="-457200">
                        <a:buFont typeface="Arial" panose="020B0604020202020204" pitchFamily="34" charset="0"/>
                        <a:buChar char="•"/>
                      </a:pPr>
                      <a:r>
                        <a:rPr lang="en-US" sz="1300" dirty="0" smtClean="0"/>
                        <a:t>FRESNO</a:t>
                      </a:r>
                    </a:p>
                    <a:p>
                      <a:pPr marL="1269960" lvl="1" indent="-457200">
                        <a:buFont typeface="Arial" panose="020B0604020202020204" pitchFamily="34" charset="0"/>
                        <a:buChar char="•"/>
                      </a:pPr>
                      <a:r>
                        <a:rPr lang="en-US" sz="1300" dirty="0" smtClean="0"/>
                        <a:t>SAN</a:t>
                      </a:r>
                      <a:r>
                        <a:rPr lang="en-US" sz="1300" baseline="0" dirty="0" smtClean="0"/>
                        <a:t> DIEGO</a:t>
                      </a:r>
                      <a:endParaRPr lang="en-US" sz="1300" dirty="0" smtClean="0"/>
                    </a:p>
                    <a:p>
                      <a:endParaRPr lang="en-US" sz="1300" dirty="0"/>
                    </a:p>
                  </a:txBody>
                  <a:tcPr marL="48221" marR="48221" marT="24110" marB="241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08966">
                <a:tc>
                  <a:txBody>
                    <a:bodyPr/>
                    <a:lstStyle/>
                    <a:p>
                      <a:r>
                        <a:rPr lang="en-US" sz="1300" dirty="0" smtClean="0"/>
                        <a:t>TIER 3</a:t>
                      </a:r>
                    </a:p>
                    <a:p>
                      <a:pPr marL="1269960" lvl="1" indent="-457200">
                        <a:buFont typeface="Arial" panose="020B0604020202020204" pitchFamily="34" charset="0"/>
                        <a:buChar char="•"/>
                      </a:pPr>
                      <a:r>
                        <a:rPr lang="en-US" sz="1300" dirty="0" smtClean="0"/>
                        <a:t>BAKERSFIELD (tier</a:t>
                      </a:r>
                      <a:r>
                        <a:rPr lang="en-US" sz="1300" baseline="0" dirty="0" smtClean="0"/>
                        <a:t> 1 for Hispanic segment)</a:t>
                      </a:r>
                      <a:endParaRPr lang="en-US" sz="1300" dirty="0" smtClean="0"/>
                    </a:p>
                    <a:p>
                      <a:pPr marL="1269960" lvl="1" indent="-457200">
                        <a:buFont typeface="Arial" panose="020B0604020202020204" pitchFamily="34" charset="0"/>
                        <a:buChar char="•"/>
                      </a:pPr>
                      <a:r>
                        <a:rPr lang="en-US" sz="1300" dirty="0" smtClean="0"/>
                        <a:t>PALM SPRINGS</a:t>
                      </a:r>
                    </a:p>
                    <a:p>
                      <a:pPr marL="1269960" lvl="1" indent="-457200">
                        <a:buFont typeface="Arial" panose="020B0604020202020204" pitchFamily="34" charset="0"/>
                        <a:buChar char="•"/>
                      </a:pPr>
                      <a:r>
                        <a:rPr lang="en-US" sz="1300" dirty="0" smtClean="0"/>
                        <a:t>MONTEREY-SALINAS</a:t>
                      </a:r>
                    </a:p>
                    <a:p>
                      <a:pPr marL="1269960" lvl="1" indent="-457200">
                        <a:buFont typeface="Arial" panose="020B0604020202020204" pitchFamily="34" charset="0"/>
                        <a:buChar char="•"/>
                      </a:pPr>
                      <a:r>
                        <a:rPr lang="en-US" sz="1300" dirty="0" smtClean="0"/>
                        <a:t>SANTA BARBARA</a:t>
                      </a:r>
                    </a:p>
                    <a:p>
                      <a:pPr marL="1269960" lvl="1" indent="-457200">
                        <a:buFont typeface="Arial" panose="020B0604020202020204" pitchFamily="34" charset="0"/>
                        <a:buChar char="•"/>
                      </a:pPr>
                      <a:r>
                        <a:rPr lang="en-US" sz="1300" dirty="0" smtClean="0"/>
                        <a:t>EUREKA</a:t>
                      </a:r>
                    </a:p>
                    <a:p>
                      <a:pPr marL="1269960" lvl="1" indent="-457200">
                        <a:buFont typeface="Arial" panose="020B0604020202020204" pitchFamily="34" charset="0"/>
                        <a:buChar char="•"/>
                      </a:pPr>
                      <a:r>
                        <a:rPr lang="en-US" sz="1300" dirty="0" smtClean="0"/>
                        <a:t>CHICO-REDDING</a:t>
                      </a:r>
                      <a:endParaRPr lang="en-US" sz="1300" dirty="0"/>
                    </a:p>
                  </a:txBody>
                  <a:tcPr marL="48221" marR="48221" marT="24110" marB="241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34192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763" y="873841"/>
            <a:ext cx="7961044" cy="3501116"/>
          </a:xfrm>
          <a:prstGeom prst="rect">
            <a:avLst/>
          </a:prstGeom>
        </p:spPr>
      </p:pic>
      <p:sp>
        <p:nvSpPr>
          <p:cNvPr id="4" name="Slide Number Placeholder 3"/>
          <p:cNvSpPr>
            <a:spLocks noGrp="1"/>
          </p:cNvSpPr>
          <p:nvPr>
            <p:ph type="sldNum" sz="quarter" idx="4"/>
          </p:nvPr>
        </p:nvSpPr>
        <p:spPr/>
        <p:txBody>
          <a:bodyPr/>
          <a:lstStyle/>
          <a:p>
            <a:fld id="{C8146628-1A01-9741-8A8B-916D51547CC7}" type="slidenum">
              <a:rPr lang="en-US" smtClean="0"/>
              <a:pPr/>
              <a:t>23</a:t>
            </a:fld>
            <a:endParaRPr lang="en-US" dirty="0"/>
          </a:p>
        </p:txBody>
      </p:sp>
      <p:sp>
        <p:nvSpPr>
          <p:cNvPr id="5" name="Title 1"/>
          <p:cNvSpPr>
            <a:spLocks noGrp="1"/>
          </p:cNvSpPr>
          <p:nvPr>
            <p:ph type="title"/>
          </p:nvPr>
        </p:nvSpPr>
        <p:spPr/>
        <p:txBody>
          <a:bodyPr>
            <a:noAutofit/>
          </a:bodyPr>
          <a:lstStyle/>
          <a:p>
            <a:pPr>
              <a:defRPr/>
            </a:pPr>
            <a:r>
              <a:rPr lang="en-US" dirty="0"/>
              <a:t>MARKETING:  </a:t>
            </a:r>
            <a:r>
              <a:rPr lang="en-US" dirty="0">
                <a:solidFill>
                  <a:srgbClr val="706C71"/>
                </a:solidFill>
              </a:rPr>
              <a:t>MEDIA PLAN- PAID MEDIA CHANNELS BY SEGMENT</a:t>
            </a:r>
            <a:endParaRPr lang="en-US" dirty="0"/>
          </a:p>
        </p:txBody>
      </p:sp>
    </p:spTree>
    <p:extLst>
      <p:ext uri="{BB962C8B-B14F-4D97-AF65-F5344CB8AC3E}">
        <p14:creationId xmlns:p14="http://schemas.microsoft.com/office/powerpoint/2010/main" val="4268846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8146628-1A01-9741-8A8B-916D51547CC7}" type="slidenum">
              <a:rPr lang="en-US" smtClean="0"/>
              <a:pPr/>
              <a:t>24</a:t>
            </a:fld>
            <a:endParaRPr lang="en-US" dirty="0"/>
          </a:p>
        </p:txBody>
      </p:sp>
      <p:sp>
        <p:nvSpPr>
          <p:cNvPr id="4" name="Text Placeholder 3"/>
          <p:cNvSpPr>
            <a:spLocks noGrp="1"/>
          </p:cNvSpPr>
          <p:nvPr>
            <p:ph type="body" sz="quarter" idx="4294967295"/>
          </p:nvPr>
        </p:nvSpPr>
        <p:spPr>
          <a:xfrm>
            <a:off x="225168" y="765430"/>
            <a:ext cx="4877378" cy="3846835"/>
          </a:xfrm>
          <a:prstGeom prst="rect">
            <a:avLst/>
          </a:prstGeom>
        </p:spPr>
        <p:txBody>
          <a:bodyPr>
            <a:normAutofit/>
          </a:bodyPr>
          <a:lstStyle/>
          <a:p>
            <a:pPr>
              <a:lnSpc>
                <a:spcPct val="200000"/>
              </a:lnSpc>
            </a:pPr>
            <a:r>
              <a:rPr lang="en-US" sz="1500" dirty="0"/>
              <a:t>Segment member base into message specific groups to address 2017 plan year changes i.e. rate increases, carrier exits, carrier expansion</a:t>
            </a:r>
          </a:p>
          <a:p>
            <a:pPr>
              <a:lnSpc>
                <a:spcPct val="200000"/>
              </a:lnSpc>
            </a:pPr>
            <a:r>
              <a:rPr lang="en-US" sz="1500" dirty="0"/>
              <a:t>Primary message will be “Shop and Compare plan options to be sure you have the plan that provides you the best value in 2017”</a:t>
            </a:r>
          </a:p>
          <a:p>
            <a:pPr>
              <a:lnSpc>
                <a:spcPct val="200000"/>
              </a:lnSpc>
            </a:pPr>
            <a:r>
              <a:rPr lang="en-US" sz="1500" dirty="0"/>
              <a:t>Messages will be focused around key dates and specific calls to action </a:t>
            </a:r>
          </a:p>
        </p:txBody>
      </p:sp>
      <p:sp>
        <p:nvSpPr>
          <p:cNvPr id="7" name="Rectangle 6"/>
          <p:cNvSpPr/>
          <p:nvPr/>
        </p:nvSpPr>
        <p:spPr>
          <a:xfrm>
            <a:off x="225168" y="206347"/>
            <a:ext cx="5417987" cy="738664"/>
          </a:xfrm>
          <a:prstGeom prst="rect">
            <a:avLst/>
          </a:prstGeom>
        </p:spPr>
        <p:txBody>
          <a:bodyPr wrap="square">
            <a:spAutoFit/>
          </a:bodyPr>
          <a:lstStyle/>
          <a:p>
            <a:r>
              <a:rPr lang="en-US" sz="2100" b="1" dirty="0">
                <a:solidFill>
                  <a:srgbClr val="19B9CA"/>
                </a:solidFill>
                <a:latin typeface="Arial" pitchFamily="34" charset="0"/>
                <a:cs typeface="Arial" pitchFamily="34" charset="0"/>
              </a:rPr>
              <a:t>MARKETING:  </a:t>
            </a:r>
            <a:r>
              <a:rPr lang="en-US" sz="2100" b="1" dirty="0">
                <a:solidFill>
                  <a:srgbClr val="706C71"/>
                </a:solidFill>
                <a:latin typeface="Arial" pitchFamily="34" charset="0"/>
                <a:cs typeface="Arial" pitchFamily="34" charset="0"/>
              </a:rPr>
              <a:t>RETENTION AND RENEWAL</a:t>
            </a:r>
            <a:endParaRPr lang="en-US" sz="2100" dirty="0"/>
          </a:p>
        </p:txBody>
      </p:sp>
      <p:pic>
        <p:nvPicPr>
          <p:cNvPr id="8" name="Picture 7"/>
          <p:cNvPicPr>
            <a:picLocks noChangeAspect="1"/>
          </p:cNvPicPr>
          <p:nvPr/>
        </p:nvPicPr>
        <p:blipFill>
          <a:blip r:embed="rId2"/>
          <a:stretch>
            <a:fillRect/>
          </a:stretch>
        </p:blipFill>
        <p:spPr>
          <a:xfrm>
            <a:off x="5643155" y="179967"/>
            <a:ext cx="3272247" cy="4592095"/>
          </a:xfrm>
          <a:prstGeom prst="rect">
            <a:avLst/>
          </a:prstGeom>
        </p:spPr>
      </p:pic>
    </p:spTree>
    <p:extLst>
      <p:ext uri="{BB962C8B-B14F-4D97-AF65-F5344CB8AC3E}">
        <p14:creationId xmlns:p14="http://schemas.microsoft.com/office/powerpoint/2010/main" val="1069056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8146628-1A01-9741-8A8B-916D51547CC7}" type="slidenum">
              <a:rPr lang="en-US" smtClean="0"/>
              <a:pPr/>
              <a:t>25</a:t>
            </a:fld>
            <a:endParaRPr lang="en-US" dirty="0"/>
          </a:p>
        </p:txBody>
      </p:sp>
      <p:sp>
        <p:nvSpPr>
          <p:cNvPr id="4" name="Text Placeholder 3"/>
          <p:cNvSpPr>
            <a:spLocks noGrp="1"/>
          </p:cNvSpPr>
          <p:nvPr>
            <p:ph type="body" sz="quarter" idx="4294967295"/>
          </p:nvPr>
        </p:nvSpPr>
        <p:spPr>
          <a:xfrm>
            <a:off x="193771" y="897891"/>
            <a:ext cx="4108066" cy="4009516"/>
          </a:xfrm>
          <a:prstGeom prst="rect">
            <a:avLst/>
          </a:prstGeom>
        </p:spPr>
        <p:txBody>
          <a:bodyPr>
            <a:normAutofit/>
          </a:bodyPr>
          <a:lstStyle/>
          <a:p>
            <a:pPr>
              <a:lnSpc>
                <a:spcPct val="150000"/>
              </a:lnSpc>
            </a:pPr>
            <a:r>
              <a:rPr lang="en-US" dirty="0"/>
              <a:t>Email subscription form</a:t>
            </a:r>
          </a:p>
          <a:p>
            <a:pPr lvl="1">
              <a:lnSpc>
                <a:spcPct val="150000"/>
              </a:lnSpc>
            </a:pPr>
            <a:r>
              <a:rPr lang="en-US" sz="1800" dirty="0"/>
              <a:t>Mobile and Desktop version</a:t>
            </a:r>
          </a:p>
          <a:p>
            <a:pPr lvl="1">
              <a:lnSpc>
                <a:spcPct val="150000"/>
              </a:lnSpc>
            </a:pPr>
            <a:r>
              <a:rPr lang="en-US" sz="1800" dirty="0"/>
              <a:t>Option to subscribe to CoveredCA email updates</a:t>
            </a:r>
          </a:p>
          <a:p>
            <a:pPr lvl="1">
              <a:lnSpc>
                <a:spcPct val="150000"/>
              </a:lnSpc>
            </a:pPr>
            <a:endParaRPr lang="en-US" sz="1650" dirty="0"/>
          </a:p>
          <a:p>
            <a:pPr lvl="1">
              <a:lnSpc>
                <a:spcPct val="150000"/>
              </a:lnSpc>
            </a:pPr>
            <a:endParaRPr lang="en-US" sz="1250" dirty="0"/>
          </a:p>
        </p:txBody>
      </p:sp>
      <p:sp>
        <p:nvSpPr>
          <p:cNvPr id="7" name="Rectangle 6"/>
          <p:cNvSpPr/>
          <p:nvPr/>
        </p:nvSpPr>
        <p:spPr>
          <a:xfrm>
            <a:off x="193771" y="250692"/>
            <a:ext cx="6409127" cy="461665"/>
          </a:xfrm>
          <a:prstGeom prst="rect">
            <a:avLst/>
          </a:prstGeom>
        </p:spPr>
        <p:txBody>
          <a:bodyPr wrap="none">
            <a:spAutoFit/>
          </a:bodyPr>
          <a:lstStyle/>
          <a:p>
            <a:r>
              <a:rPr lang="en-US" sz="2400" b="1" dirty="0">
                <a:solidFill>
                  <a:srgbClr val="19B9CA"/>
                </a:solidFill>
                <a:latin typeface="Arial" pitchFamily="34" charset="0"/>
                <a:cs typeface="Arial" pitchFamily="34" charset="0"/>
              </a:rPr>
              <a:t>MARKETING:  </a:t>
            </a:r>
            <a:r>
              <a:rPr lang="en-US" sz="2400" b="1" dirty="0">
                <a:solidFill>
                  <a:srgbClr val="706C71"/>
                </a:solidFill>
                <a:latin typeface="Arial" pitchFamily="34" charset="0"/>
                <a:cs typeface="Arial" pitchFamily="34" charset="0"/>
              </a:rPr>
              <a:t>WEBSITE ENHANCEMENTS</a:t>
            </a:r>
            <a:endParaRPr lang="en-US" sz="2400" dirty="0"/>
          </a:p>
        </p:txBody>
      </p:sp>
      <p:pic>
        <p:nvPicPr>
          <p:cNvPr id="8" name="Picture 7"/>
          <p:cNvPicPr>
            <a:picLocks noChangeAspect="1"/>
          </p:cNvPicPr>
          <p:nvPr/>
        </p:nvPicPr>
        <p:blipFill>
          <a:blip r:embed="rId3"/>
          <a:stretch>
            <a:fillRect/>
          </a:stretch>
        </p:blipFill>
        <p:spPr>
          <a:xfrm>
            <a:off x="4766703" y="897891"/>
            <a:ext cx="4065598" cy="1586575"/>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4766703" y="2704226"/>
            <a:ext cx="4055913" cy="1610080"/>
          </a:xfrm>
          <a:prstGeom prst="rect">
            <a:avLst/>
          </a:prstGeom>
          <a:ln>
            <a:solidFill>
              <a:schemeClr val="tx1"/>
            </a:solidFill>
          </a:ln>
        </p:spPr>
      </p:pic>
    </p:spTree>
    <p:extLst>
      <p:ext uri="{BB962C8B-B14F-4D97-AF65-F5344CB8AC3E}">
        <p14:creationId xmlns:p14="http://schemas.microsoft.com/office/powerpoint/2010/main" val="3821253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mtClean="0"/>
              <a:pPr/>
              <a:t>26</a:t>
            </a:fld>
            <a:endParaRPr lang="en-US" dirty="0"/>
          </a:p>
        </p:txBody>
      </p:sp>
      <p:sp>
        <p:nvSpPr>
          <p:cNvPr id="6" name="Title 5"/>
          <p:cNvSpPr>
            <a:spLocks noGrp="1"/>
          </p:cNvSpPr>
          <p:nvPr>
            <p:ph type="title"/>
          </p:nvPr>
        </p:nvSpPr>
        <p:spPr>
          <a:xfrm>
            <a:off x="228604" y="2172303"/>
            <a:ext cx="8686800" cy="449767"/>
          </a:xfrm>
        </p:spPr>
        <p:txBody>
          <a:bodyPr>
            <a:normAutofit fontScale="90000"/>
          </a:bodyPr>
          <a:lstStyle/>
          <a:p>
            <a:r>
              <a:rPr lang="en-US" dirty="0" smtClean="0"/>
              <a:t>INTRODUCTION TO 2018 CERTIFICATION</a:t>
            </a:r>
            <a:br>
              <a:rPr lang="en-US" dirty="0" smtClean="0"/>
            </a:br>
            <a:endParaRPr lang="en-US" dirty="0"/>
          </a:p>
        </p:txBody>
      </p:sp>
      <p:sp>
        <p:nvSpPr>
          <p:cNvPr id="5" name="Text Placeholder 2"/>
          <p:cNvSpPr>
            <a:spLocks noGrp="1"/>
          </p:cNvSpPr>
          <p:nvPr>
            <p:ph type="body" idx="1"/>
          </p:nvPr>
        </p:nvSpPr>
        <p:spPr>
          <a:xfrm>
            <a:off x="107688" y="2618232"/>
            <a:ext cx="8686804" cy="637130"/>
          </a:xfrm>
        </p:spPr>
        <p:txBody>
          <a:bodyPr>
            <a:normAutofit/>
          </a:bodyPr>
          <a:lstStyle/>
          <a:p>
            <a:r>
              <a:rPr lang="en-US" dirty="0" smtClean="0"/>
              <a:t>TAYLOR PRIESTLEY, CERTIFICATION PROGRAM MANAGER</a:t>
            </a:r>
            <a:endParaRPr lang="en-US" dirty="0"/>
          </a:p>
          <a:p>
            <a:r>
              <a:rPr lang="en-US" dirty="0"/>
              <a:t>PLAN MANAGEMENT DIVISION </a:t>
            </a:r>
          </a:p>
          <a:p>
            <a:endParaRPr lang="en-US" dirty="0"/>
          </a:p>
        </p:txBody>
      </p:sp>
    </p:spTree>
    <p:extLst>
      <p:ext uri="{BB962C8B-B14F-4D97-AF65-F5344CB8AC3E}">
        <p14:creationId xmlns:p14="http://schemas.microsoft.com/office/powerpoint/2010/main" val="114932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mtClean="0"/>
              <a:pPr/>
              <a:t>27</a:t>
            </a:fld>
            <a:endParaRPr lang="en-US" dirty="0"/>
          </a:p>
        </p:txBody>
      </p:sp>
      <p:graphicFrame>
        <p:nvGraphicFramePr>
          <p:cNvPr id="5" name="Table 4"/>
          <p:cNvGraphicFramePr>
            <a:graphicFrameLocks noGrp="1"/>
          </p:cNvGraphicFramePr>
          <p:nvPr>
            <p:extLst/>
          </p:nvPr>
        </p:nvGraphicFramePr>
        <p:xfrm>
          <a:off x="223804" y="671328"/>
          <a:ext cx="8536532" cy="3474551"/>
        </p:xfrm>
        <a:graphic>
          <a:graphicData uri="http://schemas.openxmlformats.org/drawingml/2006/table">
            <a:tbl>
              <a:tblPr firstRow="1" firstCol="1" bandRow="1">
                <a:tableStyleId>{5C22544A-7EE6-4342-B048-85BDC9FD1C3A}</a:tableStyleId>
              </a:tblPr>
              <a:tblGrid>
                <a:gridCol w="6497146"/>
                <a:gridCol w="2039386"/>
              </a:tblGrid>
              <a:tr h="293784">
                <a:tc>
                  <a:txBody>
                    <a:bodyPr/>
                    <a:lstStyle/>
                    <a:p>
                      <a:pPr marL="0" marR="0">
                        <a:spcBef>
                          <a:spcPts val="0"/>
                        </a:spcBef>
                        <a:spcAft>
                          <a:spcPts val="0"/>
                        </a:spcAft>
                      </a:pPr>
                      <a:r>
                        <a:rPr lang="en-US" sz="1000" b="1" dirty="0">
                          <a:effectLst/>
                        </a:rPr>
                        <a:t>Plan Management </a:t>
                      </a:r>
                      <a:r>
                        <a:rPr lang="en-US" sz="1000" b="1" dirty="0" smtClean="0">
                          <a:effectLst/>
                        </a:rPr>
                        <a:t>Advisory:</a:t>
                      </a:r>
                      <a:r>
                        <a:rPr lang="en-US" sz="1000" b="1" baseline="0" dirty="0" smtClean="0">
                          <a:effectLst/>
                        </a:rPr>
                        <a:t> </a:t>
                      </a:r>
                      <a:r>
                        <a:rPr lang="en-US" sz="1000" b="1" dirty="0" smtClean="0">
                          <a:effectLst/>
                        </a:rPr>
                        <a:t>Benefit </a:t>
                      </a:r>
                      <a:r>
                        <a:rPr lang="en-US" sz="1000" b="1" dirty="0">
                          <a:effectLst/>
                        </a:rPr>
                        <a:t>Design &amp; Certification Policy recommendation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January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65277">
                <a:tc>
                  <a:txBody>
                    <a:bodyPr/>
                    <a:lstStyle/>
                    <a:p>
                      <a:pPr marL="0" marR="0">
                        <a:spcBef>
                          <a:spcPts val="0"/>
                        </a:spcBef>
                        <a:spcAft>
                          <a:spcPts val="0"/>
                        </a:spcAft>
                      </a:pPr>
                      <a:r>
                        <a:rPr lang="en-US" sz="1000" b="1" dirty="0">
                          <a:effectLst/>
                        </a:rPr>
                        <a:t>Release draft </a:t>
                      </a:r>
                      <a:r>
                        <a:rPr lang="en-US" sz="1000" b="1" dirty="0" smtClean="0">
                          <a:effectLst/>
                        </a:rPr>
                        <a:t>2018 </a:t>
                      </a:r>
                      <a:r>
                        <a:rPr lang="en-US" sz="1000" b="1" dirty="0">
                          <a:effectLst/>
                        </a:rPr>
                        <a:t>QHP &amp; QDP Certification Applications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January 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9305">
                <a:tc>
                  <a:txBody>
                    <a:bodyPr/>
                    <a:lstStyle/>
                    <a:p>
                      <a:pPr marL="0" marR="0">
                        <a:spcBef>
                          <a:spcPts val="0"/>
                        </a:spcBef>
                        <a:spcAft>
                          <a:spcPts val="0"/>
                        </a:spcAft>
                      </a:pPr>
                      <a:r>
                        <a:rPr lang="en-US" sz="1000" b="1" dirty="0">
                          <a:effectLst/>
                        </a:rPr>
                        <a:t>January Board </a:t>
                      </a:r>
                      <a:r>
                        <a:rPr lang="en-US" sz="1000" b="1" dirty="0" smtClean="0">
                          <a:effectLst/>
                        </a:rPr>
                        <a:t>Meeting: discussion </a:t>
                      </a:r>
                      <a:r>
                        <a:rPr lang="en-US" sz="1000" b="1" dirty="0">
                          <a:effectLst/>
                        </a:rPr>
                        <a:t>of benefit design &amp; certification policy recommendation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January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smtClean="0">
                          <a:effectLst/>
                        </a:rPr>
                        <a:t>Draft </a:t>
                      </a:r>
                      <a:r>
                        <a:rPr lang="en-US" sz="1000" b="1" dirty="0">
                          <a:effectLst/>
                        </a:rPr>
                        <a:t>a</a:t>
                      </a:r>
                      <a:r>
                        <a:rPr lang="en-US" sz="1000" b="1" dirty="0" smtClean="0">
                          <a:effectLst/>
                        </a:rPr>
                        <a:t>pplication </a:t>
                      </a:r>
                      <a:r>
                        <a:rPr lang="en-US" sz="1000" b="1" dirty="0">
                          <a:effectLst/>
                        </a:rPr>
                        <a:t>comment </a:t>
                      </a:r>
                      <a:r>
                        <a:rPr lang="en-US" sz="1000" b="1" dirty="0" smtClean="0">
                          <a:effectLst/>
                        </a:rPr>
                        <a:t>periods</a:t>
                      </a:r>
                      <a:r>
                        <a:rPr lang="en-US" sz="1000" b="1" baseline="0" dirty="0" smtClean="0">
                          <a:effectLst/>
                        </a:rPr>
                        <a:t> end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February 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Letters of Intent Accepted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February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Final AV Calculator </a:t>
                      </a:r>
                      <a:r>
                        <a:rPr lang="en-US" sz="1000" b="1" dirty="0" smtClean="0">
                          <a:effectLst/>
                        </a:rPr>
                        <a:t>Released*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February</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0896">
                <a:tc>
                  <a:txBody>
                    <a:bodyPr/>
                    <a:lstStyle/>
                    <a:p>
                      <a:pPr marL="0" marR="0">
                        <a:spcBef>
                          <a:spcPts val="0"/>
                        </a:spcBef>
                        <a:spcAft>
                          <a:spcPts val="0"/>
                        </a:spcAft>
                      </a:pPr>
                      <a:r>
                        <a:rPr lang="en-US" sz="1000" b="1" dirty="0">
                          <a:effectLst/>
                        </a:rPr>
                        <a:t>February Board </a:t>
                      </a:r>
                      <a:r>
                        <a:rPr lang="en-US" sz="1000" b="1" dirty="0" smtClean="0">
                          <a:effectLst/>
                        </a:rPr>
                        <a:t>Meeting: anticipated </a:t>
                      </a:r>
                      <a:r>
                        <a:rPr lang="en-US" sz="1000" b="1" dirty="0">
                          <a:effectLst/>
                        </a:rPr>
                        <a:t>approval of </a:t>
                      </a:r>
                      <a:r>
                        <a:rPr lang="en-US" sz="1000" b="1" dirty="0" smtClean="0">
                          <a:effectLst/>
                        </a:rPr>
                        <a:t>2018 </a:t>
                      </a:r>
                      <a:r>
                        <a:rPr lang="en-US" sz="1000" b="1" dirty="0">
                          <a:effectLst/>
                        </a:rPr>
                        <a:t>Standard Benefit Plan Designs &amp; Certification Policy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February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61031">
                <a:tc>
                  <a:txBody>
                    <a:bodyPr/>
                    <a:lstStyle/>
                    <a:p>
                      <a:pPr marL="0" marR="0">
                        <a:spcBef>
                          <a:spcPts val="0"/>
                        </a:spcBef>
                        <a:spcAft>
                          <a:spcPts val="0"/>
                        </a:spcAft>
                      </a:pPr>
                      <a:r>
                        <a:rPr lang="en-US" sz="1000" b="1" dirty="0">
                          <a:effectLst/>
                        </a:rPr>
                        <a:t>Applicant </a:t>
                      </a:r>
                      <a:r>
                        <a:rPr lang="en-US" sz="1000" b="1" dirty="0" smtClean="0">
                          <a:effectLst/>
                        </a:rPr>
                        <a:t>Trainings</a:t>
                      </a:r>
                      <a:r>
                        <a:rPr lang="en-US" sz="1000" b="1" baseline="0" dirty="0" smtClean="0">
                          <a:effectLst/>
                        </a:rPr>
                        <a:t> (</a:t>
                      </a:r>
                      <a:r>
                        <a:rPr lang="en-US" sz="1000" b="1" dirty="0" smtClean="0">
                          <a:effectLst/>
                        </a:rPr>
                        <a:t>electronic </a:t>
                      </a:r>
                      <a:r>
                        <a:rPr lang="en-US" sz="1000" b="1" dirty="0">
                          <a:effectLst/>
                        </a:rPr>
                        <a:t>submission software, SERFF submission and </a:t>
                      </a:r>
                      <a:r>
                        <a:rPr lang="en-US" sz="1000" b="1" dirty="0" smtClean="0">
                          <a:effectLst/>
                        </a:rPr>
                        <a:t>templates*)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February</a:t>
                      </a:r>
                      <a:r>
                        <a:rPr lang="en-US" sz="1000" b="1" baseline="0" dirty="0" smtClean="0">
                          <a:solidFill>
                            <a:srgbClr val="5A5A59"/>
                          </a:solidFill>
                          <a:effectLst/>
                        </a:rPr>
                        <a:t> 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QHP &amp; QDP Applications Open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~March </a:t>
                      </a:r>
                      <a:r>
                        <a:rPr lang="en-US" sz="1000" b="1" dirty="0">
                          <a:solidFill>
                            <a:srgbClr val="5A5A59"/>
                          </a:solidFill>
                          <a:effectLst/>
                        </a:rPr>
                        <a:t>1,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QHP Application </a:t>
                      </a:r>
                      <a:r>
                        <a:rPr lang="en-US" sz="1000" b="1" dirty="0" smtClean="0">
                          <a:effectLst/>
                        </a:rPr>
                        <a:t>Responses (Individual and CCSB)</a:t>
                      </a:r>
                      <a:r>
                        <a:rPr lang="en-US" sz="1000" b="1" baseline="0" dirty="0" smtClean="0">
                          <a:effectLst/>
                        </a:rPr>
                        <a:t> </a:t>
                      </a:r>
                      <a:r>
                        <a:rPr lang="en-US" sz="1000" b="1" dirty="0" smtClean="0">
                          <a:effectLst/>
                        </a:rPr>
                        <a:t>Due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~May 1, 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Evaluation of QHP Responses &amp; Negotiation Prep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May </a:t>
                      </a:r>
                      <a:r>
                        <a:rPr lang="en-US" sz="1000" b="1" dirty="0" smtClean="0">
                          <a:solidFill>
                            <a:srgbClr val="5A5A59"/>
                          </a:solidFill>
                          <a:effectLst/>
                        </a:rPr>
                        <a:t>- </a:t>
                      </a:r>
                      <a:r>
                        <a:rPr lang="en-US" sz="1000" b="1" dirty="0">
                          <a:solidFill>
                            <a:srgbClr val="5A5A59"/>
                          </a:solidFill>
                          <a:effectLst/>
                        </a:rPr>
                        <a:t>June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QHP Negotiations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June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QHP Preliminary Rates Announcement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July 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Regulatory Rate Review Begins (</a:t>
                      </a:r>
                      <a:r>
                        <a:rPr lang="en-US" sz="1000" b="1" dirty="0" smtClean="0">
                          <a:effectLst/>
                        </a:rPr>
                        <a:t>QHP Individual Marketplace)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July 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QDP Application Responses </a:t>
                      </a:r>
                      <a:r>
                        <a:rPr lang="en-US" sz="1000" b="1" dirty="0" smtClean="0">
                          <a:effectLst/>
                        </a:rPr>
                        <a:t>(Individual and CCSB)</a:t>
                      </a:r>
                      <a:r>
                        <a:rPr lang="en-US" sz="1000" b="1" baseline="0" dirty="0" smtClean="0">
                          <a:effectLst/>
                        </a:rPr>
                        <a:t> </a:t>
                      </a:r>
                      <a:r>
                        <a:rPr lang="en-US" sz="1000" b="1" dirty="0" smtClean="0">
                          <a:effectLst/>
                        </a:rPr>
                        <a:t>Due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FF0000"/>
                          </a:solidFill>
                          <a:effectLst/>
                        </a:rPr>
                        <a:t>~April 1 or June 1, 2017</a:t>
                      </a:r>
                      <a:endParaRPr lang="en-US"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Evaluation of QDP Responses &amp; Negotiation Prep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June </a:t>
                      </a:r>
                      <a:r>
                        <a:rPr lang="en-US" sz="1000" b="1" dirty="0" smtClean="0">
                          <a:solidFill>
                            <a:srgbClr val="5A5A59"/>
                          </a:solidFill>
                          <a:effectLst/>
                        </a:rPr>
                        <a:t>– </a:t>
                      </a:r>
                      <a:r>
                        <a:rPr lang="en-US" sz="1000" b="1" dirty="0">
                          <a:solidFill>
                            <a:srgbClr val="5A5A59"/>
                          </a:solidFill>
                          <a:effectLst/>
                        </a:rPr>
                        <a:t>July </a:t>
                      </a:r>
                      <a:r>
                        <a:rPr lang="en-US" sz="1000" b="1" dirty="0" smtClean="0">
                          <a:solidFill>
                            <a:srgbClr val="5A5A59"/>
                          </a:solidFill>
                          <a:effectLst/>
                        </a:rPr>
                        <a:t>2017</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46893">
                <a:tc>
                  <a:txBody>
                    <a:bodyPr/>
                    <a:lstStyle/>
                    <a:p>
                      <a:pPr marL="0" marR="0">
                        <a:spcBef>
                          <a:spcPts val="0"/>
                        </a:spcBef>
                        <a:spcAft>
                          <a:spcPts val="0"/>
                        </a:spcAft>
                      </a:pPr>
                      <a:r>
                        <a:rPr lang="en-US" sz="1000" b="1" dirty="0">
                          <a:effectLst/>
                        </a:rPr>
                        <a:t>QDP Negotiations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FF0000"/>
                          </a:solidFill>
                          <a:effectLst/>
                        </a:rPr>
                        <a:t>April or</a:t>
                      </a:r>
                      <a:r>
                        <a:rPr lang="en-US" sz="1000" b="1" baseline="0" dirty="0" smtClean="0">
                          <a:solidFill>
                            <a:srgbClr val="FF0000"/>
                          </a:solidFill>
                          <a:effectLst/>
                        </a:rPr>
                        <a:t> </a:t>
                      </a:r>
                      <a:r>
                        <a:rPr lang="en-US" sz="1000" b="1" dirty="0" smtClean="0">
                          <a:solidFill>
                            <a:srgbClr val="FF0000"/>
                          </a:solidFill>
                          <a:effectLst/>
                        </a:rPr>
                        <a:t>July 2017</a:t>
                      </a:r>
                      <a:endParaRPr lang="en-US"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70458">
                <a:tc>
                  <a:txBody>
                    <a:bodyPr/>
                    <a:lstStyle/>
                    <a:p>
                      <a:pPr marL="0" marR="0">
                        <a:spcBef>
                          <a:spcPts val="0"/>
                        </a:spcBef>
                        <a:spcAft>
                          <a:spcPts val="0"/>
                        </a:spcAft>
                      </a:pPr>
                      <a:r>
                        <a:rPr lang="en-US"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CCSB QHP Rates Due</a:t>
                      </a: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latin typeface="Calibri" panose="020F0502020204030204" pitchFamily="34" charset="0"/>
                          <a:ea typeface="Calibri" panose="020F0502020204030204" pitchFamily="34" charset="0"/>
                          <a:cs typeface="Times New Roman" panose="02020603050405020304" pitchFamily="18" charset="0"/>
                        </a:rPr>
                        <a:t>TBD</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70458">
                <a:tc>
                  <a:txBody>
                    <a:bodyPr/>
                    <a:lstStyle/>
                    <a:p>
                      <a:pPr marL="0" marR="0">
                        <a:spcBef>
                          <a:spcPts val="0"/>
                        </a:spcBef>
                        <a:spcAft>
                          <a:spcPts val="0"/>
                        </a:spcAft>
                      </a:pPr>
                      <a:r>
                        <a:rPr lang="en-US" sz="1000" b="1" dirty="0">
                          <a:effectLst/>
                        </a:rPr>
                        <a:t>QDP Rates Announcement </a:t>
                      </a:r>
                      <a:r>
                        <a:rPr lang="en-US" sz="1000" b="1" dirty="0" smtClean="0">
                          <a:effectLst/>
                        </a:rPr>
                        <a:t>(</a:t>
                      </a:r>
                      <a:r>
                        <a:rPr lang="en-US" sz="1000" b="1" dirty="0">
                          <a:effectLst/>
                        </a:rPr>
                        <a:t>no regulatory rate review)</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a:solidFill>
                            <a:srgbClr val="5A5A59"/>
                          </a:solidFill>
                          <a:effectLst/>
                        </a:rPr>
                        <a:t>August 1</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95858">
                <a:tc>
                  <a:txBody>
                    <a:bodyPr/>
                    <a:lstStyle/>
                    <a:p>
                      <a:pPr marL="0" marR="0">
                        <a:spcBef>
                          <a:spcPts val="0"/>
                        </a:spcBef>
                        <a:spcAft>
                          <a:spcPts val="0"/>
                        </a:spcAft>
                      </a:pPr>
                      <a:r>
                        <a:rPr lang="en-US" sz="1000" b="1" dirty="0">
                          <a:effectLst/>
                        </a:rPr>
                        <a:t>Public posting of proposed </a:t>
                      </a:r>
                      <a:r>
                        <a:rPr lang="en-US" sz="1000" b="1" dirty="0" smtClean="0">
                          <a:effectLst/>
                        </a:rPr>
                        <a:t>rates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TBD</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r h="184085">
                <a:tc>
                  <a:txBody>
                    <a:bodyPr/>
                    <a:lstStyle/>
                    <a:p>
                      <a:pPr marL="0" marR="0">
                        <a:spcBef>
                          <a:spcPts val="0"/>
                        </a:spcBef>
                        <a:spcAft>
                          <a:spcPts val="0"/>
                        </a:spcAft>
                      </a:pPr>
                      <a:r>
                        <a:rPr lang="en-US" sz="1000" b="1" dirty="0">
                          <a:effectLst/>
                        </a:rPr>
                        <a:t>Public posting of final </a:t>
                      </a:r>
                      <a:r>
                        <a:rPr lang="en-US" sz="1000" b="1" dirty="0" smtClean="0">
                          <a:effectLst/>
                        </a:rPr>
                        <a:t>rates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B9CA"/>
                    </a:solidFill>
                  </a:tcPr>
                </a:tc>
                <a:tc>
                  <a:txBody>
                    <a:bodyPr/>
                    <a:lstStyle/>
                    <a:p>
                      <a:pPr marL="0" marR="0" algn="ctr">
                        <a:spcBef>
                          <a:spcPts val="0"/>
                        </a:spcBef>
                        <a:spcAft>
                          <a:spcPts val="0"/>
                        </a:spcAft>
                      </a:pPr>
                      <a:r>
                        <a:rPr lang="en-US" sz="1000" b="1" dirty="0" smtClean="0">
                          <a:solidFill>
                            <a:srgbClr val="5A5A59"/>
                          </a:solidFill>
                          <a:effectLst/>
                        </a:rPr>
                        <a:t>TBD</a:t>
                      </a:r>
                      <a:endParaRPr lang="en-US" sz="1000" b="1" dirty="0">
                        <a:solidFill>
                          <a:srgbClr val="5A5A59"/>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CB626"/>
                    </a:solidFill>
                  </a:tcPr>
                </a:tc>
              </a:tr>
            </a:tbl>
          </a:graphicData>
        </a:graphic>
      </p:graphicFrame>
      <p:sp>
        <p:nvSpPr>
          <p:cNvPr id="6" name="Title 1"/>
          <p:cNvSpPr>
            <a:spLocks noGrp="1"/>
          </p:cNvSpPr>
          <p:nvPr>
            <p:ph type="title"/>
          </p:nvPr>
        </p:nvSpPr>
        <p:spPr>
          <a:xfrm>
            <a:off x="223804" y="121494"/>
            <a:ext cx="7709365" cy="525741"/>
          </a:xfrm>
        </p:spPr>
        <p:txBody>
          <a:bodyPr>
            <a:normAutofit/>
          </a:bodyPr>
          <a:lstStyle/>
          <a:p>
            <a:r>
              <a:rPr lang="en-US" dirty="0" smtClean="0"/>
              <a:t>Proposed 2018 QHP CERTIFICATION Milestones</a:t>
            </a:r>
            <a:endParaRPr lang="en-US" dirty="0"/>
          </a:p>
        </p:txBody>
      </p:sp>
      <p:sp>
        <p:nvSpPr>
          <p:cNvPr id="8" name="Rectangle 7"/>
          <p:cNvSpPr/>
          <p:nvPr/>
        </p:nvSpPr>
        <p:spPr>
          <a:xfrm>
            <a:off x="223804" y="4297387"/>
            <a:ext cx="4742460" cy="323165"/>
          </a:xfrm>
          <a:prstGeom prst="rect">
            <a:avLst/>
          </a:prstGeom>
        </p:spPr>
        <p:txBody>
          <a:bodyPr wrap="square">
            <a:spAutoFit/>
          </a:bodyPr>
          <a:lstStyle/>
          <a:p>
            <a:r>
              <a:rPr lang="en-US" sz="750" b="1" dirty="0">
                <a:solidFill>
                  <a:srgbClr val="5A5A59"/>
                </a:solidFill>
              </a:rPr>
              <a:t>*Final AV Calculator and final SERFF Templates availability dependent on CMS release</a:t>
            </a:r>
          </a:p>
          <a:p>
            <a:r>
              <a:rPr lang="en-US" sz="750" b="1" dirty="0">
                <a:solidFill>
                  <a:srgbClr val="5A5A59"/>
                </a:solidFill>
              </a:rPr>
              <a:t>TBD = dependent on CCIIO rate filing timeline requirements</a:t>
            </a:r>
          </a:p>
        </p:txBody>
      </p:sp>
    </p:spTree>
    <p:extLst>
      <p:ext uri="{BB962C8B-B14F-4D97-AF65-F5344CB8AC3E}">
        <p14:creationId xmlns:p14="http://schemas.microsoft.com/office/powerpoint/2010/main" val="3760656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QHP Individual Marketplace Principles</a:t>
            </a:r>
            <a:endParaRPr lang="en-US" dirty="0"/>
          </a:p>
        </p:txBody>
      </p:sp>
      <p:sp>
        <p:nvSpPr>
          <p:cNvPr id="3" name="Content Placeholder 2"/>
          <p:cNvSpPr>
            <a:spLocks noGrp="1"/>
          </p:cNvSpPr>
          <p:nvPr>
            <p:ph idx="1"/>
          </p:nvPr>
        </p:nvSpPr>
        <p:spPr>
          <a:xfrm>
            <a:off x="228599" y="2234659"/>
            <a:ext cx="8686805" cy="2478017"/>
          </a:xfrm>
        </p:spPr>
        <p:txBody>
          <a:bodyPr/>
          <a:lstStyle/>
          <a:p>
            <a:pPr marL="0" indent="0">
              <a:buNone/>
            </a:pPr>
            <a:r>
              <a:rPr lang="en-US" dirty="0" smtClean="0"/>
              <a:t>Certification application will be shortened for issuers contracted 2017-2019 and will focus on review and approval of:</a:t>
            </a:r>
          </a:p>
          <a:p>
            <a:pPr marL="578644" lvl="1">
              <a:buFont typeface="Arial" panose="020B0604020202020204" pitchFamily="34" charset="0"/>
              <a:buChar char="•"/>
            </a:pPr>
            <a:r>
              <a:rPr lang="en-US" sz="1200" dirty="0"/>
              <a:t>Contract compliance and performance review</a:t>
            </a:r>
          </a:p>
          <a:p>
            <a:pPr marL="578644" lvl="1">
              <a:buFont typeface="Arial" panose="020B0604020202020204" pitchFamily="34" charset="0"/>
              <a:buChar char="•"/>
            </a:pPr>
            <a:r>
              <a:rPr lang="en-US" sz="1200" dirty="0"/>
              <a:t>Rates </a:t>
            </a:r>
          </a:p>
          <a:p>
            <a:pPr marL="578644" lvl="1">
              <a:buFont typeface="Arial" panose="020B0604020202020204" pitchFamily="34" charset="0"/>
              <a:buChar char="•"/>
            </a:pPr>
            <a:r>
              <a:rPr lang="en-US" sz="1200" dirty="0"/>
              <a:t>Benefits</a:t>
            </a:r>
          </a:p>
          <a:p>
            <a:pPr marL="578644" lvl="1">
              <a:buFont typeface="Arial" panose="020B0604020202020204" pitchFamily="34" charset="0"/>
              <a:buChar char="•"/>
            </a:pPr>
            <a:r>
              <a:rPr lang="en-US" sz="1200" dirty="0"/>
              <a:t>Networks</a:t>
            </a:r>
          </a:p>
          <a:p>
            <a:pPr marL="578644" lvl="1">
              <a:buFont typeface="Arial" panose="020B0604020202020204" pitchFamily="34" charset="0"/>
              <a:buChar char="•"/>
            </a:pPr>
            <a:r>
              <a:rPr lang="en-US" sz="1200" dirty="0"/>
              <a:t>New products</a:t>
            </a:r>
          </a:p>
          <a:p>
            <a:pPr marL="578644" lvl="1">
              <a:buFont typeface="Arial" panose="020B0604020202020204" pitchFamily="34" charset="0"/>
              <a:buChar char="•"/>
            </a:pPr>
            <a:r>
              <a:rPr lang="en-US" sz="1200" dirty="0"/>
              <a:t>Updates to performance targets and requirements if needed</a:t>
            </a:r>
          </a:p>
          <a:p>
            <a:pPr marL="0" indent="0">
              <a:buNone/>
            </a:pPr>
            <a:r>
              <a:rPr lang="en-US" dirty="0" smtClean="0"/>
              <a:t>There will not be a separate “recertification” application for these returning applicants.</a:t>
            </a:r>
            <a:endParaRPr lang="en-US" dirty="0"/>
          </a:p>
        </p:txBody>
      </p:sp>
      <p:sp>
        <p:nvSpPr>
          <p:cNvPr id="4" name="Slide Number Placeholder 3"/>
          <p:cNvSpPr>
            <a:spLocks noGrp="1"/>
          </p:cNvSpPr>
          <p:nvPr>
            <p:ph type="sldNum" sz="quarter" idx="12"/>
          </p:nvPr>
        </p:nvSpPr>
        <p:spPr/>
        <p:txBody>
          <a:bodyPr/>
          <a:lstStyle/>
          <a:p>
            <a:fld id="{C8146628-1A01-9741-8A8B-916D51547CC7}" type="slidenum">
              <a:rPr lang="en-US" smtClean="0"/>
              <a:pPr/>
              <a:t>28</a:t>
            </a:fld>
            <a:endParaRPr lang="en-US" dirty="0"/>
          </a:p>
        </p:txBody>
      </p:sp>
      <p:sp>
        <p:nvSpPr>
          <p:cNvPr id="6" name="Content Placeholder 5"/>
          <p:cNvSpPr>
            <a:spLocks noGrp="1"/>
          </p:cNvSpPr>
          <p:nvPr>
            <p:ph idx="13"/>
          </p:nvPr>
        </p:nvSpPr>
        <p:spPr>
          <a:xfrm>
            <a:off x="228599" y="852617"/>
            <a:ext cx="8686805" cy="1142437"/>
          </a:xfrm>
        </p:spPr>
        <p:txBody>
          <a:bodyPr/>
          <a:lstStyle/>
          <a:p>
            <a:r>
              <a:rPr lang="en-US" b="1" dirty="0" smtClean="0">
                <a:solidFill>
                  <a:srgbClr val="5A5A59"/>
                </a:solidFill>
              </a:rPr>
              <a:t>PY 2018 Certification Application open to:</a:t>
            </a:r>
          </a:p>
          <a:p>
            <a:pPr marL="214313" indent="-214313">
              <a:buFont typeface="Arial" panose="020B0604020202020204" pitchFamily="34" charset="0"/>
              <a:buChar char="•"/>
            </a:pPr>
            <a:r>
              <a:rPr lang="en-US" dirty="0" smtClean="0">
                <a:solidFill>
                  <a:srgbClr val="5A5A59"/>
                </a:solidFill>
              </a:rPr>
              <a:t>Issuers </a:t>
            </a:r>
            <a:r>
              <a:rPr lang="en-US" dirty="0">
                <a:solidFill>
                  <a:srgbClr val="5A5A59"/>
                </a:solidFill>
              </a:rPr>
              <a:t>offering QHPs certified for 2017</a:t>
            </a:r>
            <a:endParaRPr lang="en-US" dirty="0" smtClean="0">
              <a:solidFill>
                <a:srgbClr val="5A5A59"/>
              </a:solidFill>
            </a:endParaRPr>
          </a:p>
          <a:p>
            <a:pPr marL="214313" indent="-214313">
              <a:buFont typeface="Arial" panose="020B0604020202020204" pitchFamily="34" charset="0"/>
              <a:buChar char="•"/>
            </a:pPr>
            <a:r>
              <a:rPr lang="en-US" dirty="0" err="1">
                <a:solidFill>
                  <a:srgbClr val="5A5A59"/>
                </a:solidFill>
              </a:rPr>
              <a:t>Medi</a:t>
            </a:r>
            <a:r>
              <a:rPr lang="en-US" dirty="0">
                <a:solidFill>
                  <a:srgbClr val="5A5A59"/>
                </a:solidFill>
              </a:rPr>
              <a:t>-Cal Managed Care Plans </a:t>
            </a:r>
          </a:p>
          <a:p>
            <a:pPr marL="214313" indent="-214313">
              <a:buFont typeface="Arial" panose="020B0604020202020204" pitchFamily="34" charset="0"/>
              <a:buChar char="•"/>
            </a:pPr>
            <a:r>
              <a:rPr lang="en-US" dirty="0" smtClean="0">
                <a:solidFill>
                  <a:srgbClr val="5A5A59"/>
                </a:solidFill>
              </a:rPr>
              <a:t>Issuers newly licensed since May 2, 2016</a:t>
            </a:r>
          </a:p>
        </p:txBody>
      </p:sp>
    </p:spTree>
    <p:extLst>
      <p:ext uri="{BB962C8B-B14F-4D97-AF65-F5344CB8AC3E}">
        <p14:creationId xmlns:p14="http://schemas.microsoft.com/office/powerpoint/2010/main" val="319373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2" y="6355"/>
            <a:ext cx="8686800" cy="632454"/>
          </a:xfrm>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2</a:t>
            </a:fld>
            <a:endParaRPr lang="en-US" dirty="0"/>
          </a:p>
        </p:txBody>
      </p:sp>
      <p:sp>
        <p:nvSpPr>
          <p:cNvPr id="6" name="Rectangle 5"/>
          <p:cNvSpPr/>
          <p:nvPr/>
        </p:nvSpPr>
        <p:spPr>
          <a:xfrm>
            <a:off x="871465" y="307930"/>
            <a:ext cx="6809353" cy="1365951"/>
          </a:xfrm>
          <a:prstGeom prst="rect">
            <a:avLst/>
          </a:prstGeom>
        </p:spPr>
        <p:txBody>
          <a:bodyPr wrap="square">
            <a:spAutoFit/>
          </a:bodyPr>
          <a:lstStyle/>
          <a:p>
            <a:pPr algn="ctr">
              <a:lnSpc>
                <a:spcPct val="115000"/>
              </a:lnSpc>
            </a:pPr>
            <a:r>
              <a:rPr lang="en-US" sz="900" b="1" dirty="0">
                <a:solidFill>
                  <a:schemeClr val="accent1">
                    <a:lumMod val="50000"/>
                  </a:schemeClr>
                </a:solidFill>
                <a:latin typeface="Arial" panose="020B0604020202020204" pitchFamily="34" charset="0"/>
                <a:ea typeface="Times New Roman" panose="02020603050405020304" pitchFamily="18" charset="0"/>
              </a:rPr>
              <a:t>AGENDA </a:t>
            </a:r>
            <a:endParaRPr lang="en-US" sz="900" dirty="0">
              <a:solidFill>
                <a:schemeClr val="accent1">
                  <a:lumMod val="50000"/>
                </a:schemeClr>
              </a:solidFill>
              <a:latin typeface="Arial" panose="020B0604020202020204" pitchFamily="34" charset="0"/>
              <a:ea typeface="Cambria" panose="02040503050406030204" pitchFamily="18" charset="0"/>
            </a:endParaRPr>
          </a:p>
          <a:p>
            <a:pPr algn="ctr">
              <a:lnSpc>
                <a:spcPct val="115000"/>
              </a:lnSpc>
            </a:pPr>
            <a:r>
              <a:rPr lang="en-US" sz="900" b="1" dirty="0">
                <a:solidFill>
                  <a:schemeClr val="accent1">
                    <a:lumMod val="50000"/>
                  </a:schemeClr>
                </a:solidFill>
                <a:latin typeface="Arial" panose="020B0604020202020204" pitchFamily="34" charset="0"/>
                <a:ea typeface="Times New Roman" panose="02020603050405020304" pitchFamily="18" charset="0"/>
              </a:rPr>
              <a:t>Plan Management and Delivery System Reform Advisory Group</a:t>
            </a:r>
            <a:endParaRPr lang="en-US" sz="900" dirty="0">
              <a:solidFill>
                <a:schemeClr val="accent1">
                  <a:lumMod val="50000"/>
                </a:schemeClr>
              </a:solidFill>
              <a:latin typeface="Arial" panose="020B0604020202020204" pitchFamily="34" charset="0"/>
              <a:ea typeface="Cambria" panose="02040503050406030204" pitchFamily="18" charset="0"/>
            </a:endParaRPr>
          </a:p>
          <a:p>
            <a:pPr algn="ctr">
              <a:lnSpc>
                <a:spcPct val="115000"/>
              </a:lnSpc>
            </a:pPr>
            <a:r>
              <a:rPr lang="en-US" sz="900" b="1" dirty="0">
                <a:solidFill>
                  <a:schemeClr val="accent1">
                    <a:lumMod val="50000"/>
                  </a:schemeClr>
                </a:solidFill>
                <a:latin typeface="Arial" panose="020B0604020202020204" pitchFamily="34" charset="0"/>
                <a:ea typeface="Times New Roman" panose="02020603050405020304" pitchFamily="18" charset="0"/>
              </a:rPr>
              <a:t>Meeting and Webinar</a:t>
            </a:r>
          </a:p>
          <a:p>
            <a:pPr algn="ctr">
              <a:lnSpc>
                <a:spcPct val="115000"/>
              </a:lnSpc>
            </a:pPr>
            <a:r>
              <a:rPr lang="en-US" sz="900" b="1" dirty="0" smtClean="0">
                <a:solidFill>
                  <a:schemeClr val="accent1">
                    <a:lumMod val="50000"/>
                  </a:schemeClr>
                </a:solidFill>
                <a:latin typeface="Arial" panose="020B0604020202020204" pitchFamily="34" charset="0"/>
                <a:ea typeface="Times New Roman" panose="02020603050405020304" pitchFamily="18" charset="0"/>
              </a:rPr>
              <a:t>Thursday, October 20, 2016, 10:00 </a:t>
            </a:r>
            <a:r>
              <a:rPr lang="en-US" sz="900" b="1" dirty="0">
                <a:solidFill>
                  <a:schemeClr val="accent1">
                    <a:lumMod val="50000"/>
                  </a:schemeClr>
                </a:solidFill>
                <a:latin typeface="Arial" panose="020B0604020202020204" pitchFamily="34" charset="0"/>
                <a:ea typeface="Times New Roman" panose="02020603050405020304" pitchFamily="18" charset="0"/>
              </a:rPr>
              <a:t>a</a:t>
            </a:r>
            <a:r>
              <a:rPr lang="en-US" sz="900" b="1" dirty="0" smtClean="0">
                <a:solidFill>
                  <a:schemeClr val="accent1">
                    <a:lumMod val="50000"/>
                  </a:schemeClr>
                </a:solidFill>
                <a:latin typeface="Arial" panose="020B0604020202020204" pitchFamily="34" charset="0"/>
                <a:ea typeface="Times New Roman" panose="02020603050405020304" pitchFamily="18" charset="0"/>
              </a:rPr>
              <a:t>.m</a:t>
            </a:r>
            <a:r>
              <a:rPr lang="en-US" sz="900" b="1" dirty="0">
                <a:solidFill>
                  <a:schemeClr val="accent1">
                    <a:lumMod val="50000"/>
                  </a:schemeClr>
                </a:solidFill>
                <a:latin typeface="Arial" panose="020B0604020202020204" pitchFamily="34" charset="0"/>
                <a:ea typeface="Times New Roman" panose="02020603050405020304" pitchFamily="18" charset="0"/>
              </a:rPr>
              <a:t>. to </a:t>
            </a:r>
            <a:r>
              <a:rPr lang="en-US" sz="900" b="1" dirty="0" smtClean="0">
                <a:solidFill>
                  <a:schemeClr val="accent1">
                    <a:lumMod val="50000"/>
                  </a:schemeClr>
                </a:solidFill>
                <a:latin typeface="Arial" panose="020B0604020202020204" pitchFamily="34" charset="0"/>
                <a:ea typeface="Times New Roman" panose="02020603050405020304" pitchFamily="18" charset="0"/>
              </a:rPr>
              <a:t>12:00 </a:t>
            </a:r>
            <a:r>
              <a:rPr lang="en-US" sz="900" b="1" dirty="0">
                <a:solidFill>
                  <a:schemeClr val="accent1">
                    <a:lumMod val="50000"/>
                  </a:schemeClr>
                </a:solidFill>
                <a:latin typeface="Arial" panose="020B0604020202020204" pitchFamily="34" charset="0"/>
                <a:ea typeface="Times New Roman" panose="02020603050405020304" pitchFamily="18" charset="0"/>
              </a:rPr>
              <a:t>p.m.</a:t>
            </a:r>
          </a:p>
          <a:p>
            <a:pPr>
              <a:lnSpc>
                <a:spcPct val="115000"/>
              </a:lnSpc>
              <a:tabLst>
                <a:tab pos="3057525" algn="l"/>
              </a:tabLst>
            </a:pPr>
            <a:r>
              <a:rPr lang="en-US" sz="750" b="1" dirty="0">
                <a:solidFill>
                  <a:schemeClr val="accent1">
                    <a:lumMod val="50000"/>
                  </a:schemeClr>
                </a:solidFill>
                <a:latin typeface="Arial" panose="020B0604020202020204" pitchFamily="34" charset="0"/>
                <a:ea typeface="Times New Roman" panose="02020603050405020304" pitchFamily="18" charset="0"/>
              </a:rPr>
              <a:t>	</a:t>
            </a:r>
            <a:endParaRPr lang="en-US" sz="900" dirty="0">
              <a:solidFill>
                <a:schemeClr val="accent1">
                  <a:lumMod val="50000"/>
                </a:schemeClr>
              </a:solidFill>
              <a:latin typeface="Arial" panose="020B0604020202020204" pitchFamily="34" charset="0"/>
              <a:ea typeface="Cambria" panose="02040503050406030204" pitchFamily="18" charset="0"/>
            </a:endParaRPr>
          </a:p>
          <a:p>
            <a:pPr marL="257175" indent="-257175">
              <a:lnSpc>
                <a:spcPct val="115000"/>
              </a:lnSpc>
              <a:spcBef>
                <a:spcPts val="1800"/>
              </a:spcBef>
              <a:buClr>
                <a:srgbClr val="0F243E"/>
              </a:buClr>
              <a:buSzPts val="1200"/>
              <a:buFont typeface="+mj-lt"/>
              <a:buAutoNum type="romanUcPeriod"/>
            </a:pPr>
            <a:endParaRPr lang="en-US" sz="825" b="1" kern="0" dirty="0">
              <a:solidFill>
                <a:srgbClr val="365F91"/>
              </a:solidFill>
              <a:latin typeface="Calibri" panose="020F0502020204030204" pitchFamily="34" charset="0"/>
              <a:ea typeface="MS Gothic" panose="020B0609070205080204" pitchFamily="49" charset="-128"/>
              <a:cs typeface="Times New Roman" panose="02020603050405020304" pitchFamily="18" charset="0"/>
            </a:endParaRPr>
          </a:p>
          <a:p>
            <a:r>
              <a:rPr lang="en-US" sz="825" b="1" kern="0" dirty="0">
                <a:solidFill>
                  <a:srgbClr val="0F243E"/>
                </a:solidFill>
                <a:latin typeface="Calibri" panose="020F0502020204030204" pitchFamily="34" charset="0"/>
                <a:ea typeface="MS Gothic" panose="020B0609070205080204" pitchFamily="49" charset="-128"/>
                <a:cs typeface="Times New Roman" panose="02020603050405020304" pitchFamily="18" charset="0"/>
              </a:rPr>
              <a:t>	</a:t>
            </a:r>
            <a:endParaRPr lang="en-US" sz="1050" b="1" kern="0" dirty="0">
              <a:solidFill>
                <a:srgbClr val="365F91"/>
              </a:solidFill>
              <a:latin typeface="Calibri" panose="020F0502020204030204" pitchFamily="34" charset="0"/>
              <a:ea typeface="MS Gothic" panose="020B0609070205080204" pitchFamily="49" charset="-128"/>
              <a:cs typeface="Times New Roman" panose="02020603050405020304" pitchFamily="18" charset="0"/>
            </a:endParaRPr>
          </a:p>
        </p:txBody>
      </p:sp>
      <p:sp>
        <p:nvSpPr>
          <p:cNvPr id="3" name="Rectangle 2"/>
          <p:cNvSpPr/>
          <p:nvPr/>
        </p:nvSpPr>
        <p:spPr>
          <a:xfrm>
            <a:off x="1588687" y="1183536"/>
            <a:ext cx="7168015" cy="3431709"/>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   Webinar </a:t>
            </a:r>
            <a:r>
              <a:rPr lang="en-US" sz="1100" b="1" dirty="0">
                <a:latin typeface="Arial" panose="020B0604020202020204" pitchFamily="34" charset="0"/>
                <a:cs typeface="Arial" panose="020B0604020202020204" pitchFamily="34" charset="0"/>
              </a:rPr>
              <a:t>link</a:t>
            </a:r>
            <a:r>
              <a:rPr lang="en-US" sz="1100" b="1" dirty="0" smtClean="0">
                <a:latin typeface="Arial" panose="020B0604020202020204" pitchFamily="34" charset="0"/>
                <a:cs typeface="Arial" panose="020B0604020202020204" pitchFamily="34" charset="0"/>
              </a:rPr>
              <a:t>:</a:t>
            </a:r>
            <a:r>
              <a:rPr lang="en-US" sz="1100" dirty="0"/>
              <a:t> </a:t>
            </a:r>
            <a:r>
              <a:rPr lang="en-US" sz="1100" u="sng" dirty="0">
                <a:hlinkClick r:id="rId2"/>
              </a:rPr>
              <a:t>https://</a:t>
            </a:r>
            <a:r>
              <a:rPr lang="en-US" sz="1100" u="sng" dirty="0" smtClean="0">
                <a:hlinkClick r:id="rId2"/>
              </a:rPr>
              <a:t>attendee.gotowebinar.com/rt/6132192224704601089</a:t>
            </a:r>
            <a:endParaRPr lang="en-US" sz="1100" u="sng" dirty="0" smtClean="0"/>
          </a:p>
          <a:p>
            <a:endParaRPr lang="en-US" sz="1100" u="sng" dirty="0" smtClean="0">
              <a:latin typeface="Arial" panose="020B0604020202020204" pitchFamily="34" charset="0"/>
              <a:cs typeface="Arial" panose="020B0604020202020204" pitchFamily="34" charset="0"/>
            </a:endParaRPr>
          </a:p>
          <a:p>
            <a:r>
              <a:rPr lang="en-US" sz="1100" u="sng"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October Agenda </a:t>
            </a:r>
            <a:r>
              <a:rPr lang="en-US" sz="1200" b="1" dirty="0">
                <a:latin typeface="Arial" panose="020B0604020202020204" pitchFamily="34" charset="0"/>
                <a:cs typeface="Arial" panose="020B0604020202020204" pitchFamily="34" charset="0"/>
              </a:rPr>
              <a:t>Items </a:t>
            </a:r>
            <a:r>
              <a:rPr lang="en-US" sz="1200" b="1" dirty="0" smtClean="0">
                <a:latin typeface="Arial" panose="020B0604020202020204" pitchFamily="34" charset="0"/>
                <a:cs typeface="Arial" panose="020B0604020202020204" pitchFamily="34" charset="0"/>
              </a:rPr>
              <a:t>					Suggested </a:t>
            </a:r>
            <a:r>
              <a:rPr lang="en-US" sz="1200" b="1" dirty="0">
                <a:latin typeface="Arial" panose="020B0604020202020204" pitchFamily="34" charset="0"/>
                <a:cs typeface="Arial" panose="020B0604020202020204" pitchFamily="34" charset="0"/>
              </a:rPr>
              <a:t>Time </a:t>
            </a:r>
            <a:endParaRPr lang="en-US" sz="1200" b="1" dirty="0" smtClean="0">
              <a:latin typeface="Arial" panose="020B0604020202020204" pitchFamily="34" charset="0"/>
              <a:cs typeface="Arial" panose="020B0604020202020204" pitchFamily="34" charset="0"/>
            </a:endParaRPr>
          </a:p>
          <a:p>
            <a:endParaRPr lang="en-US" sz="1200" dirty="0"/>
          </a:p>
          <a:p>
            <a:r>
              <a:rPr lang="en-US" sz="1200" b="1" dirty="0"/>
              <a:t>I. Welcome and Agenda Review </a:t>
            </a:r>
            <a:r>
              <a:rPr lang="en-US" sz="1200" b="1" dirty="0" smtClean="0"/>
              <a:t>				10:00 </a:t>
            </a:r>
            <a:r>
              <a:rPr lang="en-US" sz="1200" b="1" dirty="0"/>
              <a:t>- 10:05 (5 min.) </a:t>
            </a:r>
            <a:endParaRPr lang="en-US" sz="1200" dirty="0"/>
          </a:p>
          <a:p>
            <a:endParaRPr lang="en-US" sz="1200" dirty="0"/>
          </a:p>
          <a:p>
            <a:r>
              <a:rPr lang="nn-NO" sz="1200" b="1" dirty="0"/>
              <a:t>II. Open Enrollment 4 </a:t>
            </a:r>
            <a:r>
              <a:rPr lang="nn-NO" sz="1200" b="1" dirty="0" smtClean="0"/>
              <a:t>					10:05 </a:t>
            </a:r>
            <a:r>
              <a:rPr lang="nn-NO" sz="1200" b="1" dirty="0"/>
              <a:t>– 10:35 (30 min.) </a:t>
            </a:r>
            <a:endParaRPr lang="nn-NO" sz="1200" dirty="0"/>
          </a:p>
          <a:p>
            <a:endParaRPr lang="en-US" sz="1200" dirty="0"/>
          </a:p>
          <a:p>
            <a:r>
              <a:rPr lang="en-US" sz="1200" b="1" dirty="0"/>
              <a:t>III. Introduction to 2018 Certification </a:t>
            </a:r>
            <a:r>
              <a:rPr lang="en-US" sz="1200" b="1" dirty="0" smtClean="0"/>
              <a:t>			10:35 </a:t>
            </a:r>
            <a:r>
              <a:rPr lang="en-US" sz="1200" b="1" dirty="0"/>
              <a:t>– 11:05 (30 min.) </a:t>
            </a:r>
            <a:endParaRPr lang="en-US" sz="1200" b="1" dirty="0" smtClean="0"/>
          </a:p>
          <a:p>
            <a:endParaRPr lang="en-US" sz="1200" dirty="0"/>
          </a:p>
          <a:p>
            <a:r>
              <a:rPr lang="en-US" sz="1200" b="1" dirty="0"/>
              <a:t>IV. Benefits Work Group 2018 Update </a:t>
            </a:r>
            <a:r>
              <a:rPr lang="en-US" sz="1200" b="1" dirty="0" smtClean="0"/>
              <a:t>			11:05 </a:t>
            </a:r>
            <a:r>
              <a:rPr lang="en-US" sz="1200" b="1" dirty="0"/>
              <a:t>– 11:30 (25 min.) </a:t>
            </a:r>
            <a:endParaRPr lang="en-US" sz="1200" dirty="0"/>
          </a:p>
          <a:p>
            <a:endParaRPr lang="en-US" sz="1200" dirty="0"/>
          </a:p>
          <a:p>
            <a:r>
              <a:rPr lang="en-US" sz="1200" b="1" dirty="0"/>
              <a:t>V. Open Forum </a:t>
            </a:r>
            <a:r>
              <a:rPr lang="en-US" sz="1200" b="1" dirty="0" smtClean="0"/>
              <a:t>						11:30 </a:t>
            </a:r>
            <a:r>
              <a:rPr lang="en-US" sz="1200" b="1" dirty="0"/>
              <a:t>– 11:50 (20 min.) </a:t>
            </a:r>
            <a:endParaRPr lang="en-US" sz="1200" dirty="0"/>
          </a:p>
          <a:p>
            <a:endParaRPr lang="en-US" sz="1200" dirty="0"/>
          </a:p>
          <a:p>
            <a:r>
              <a:rPr lang="en-US" sz="1200" b="1" dirty="0"/>
              <a:t>VI. Wrap-Up and Next Steps </a:t>
            </a:r>
            <a:r>
              <a:rPr lang="en-US" sz="1200" b="1" dirty="0" smtClean="0"/>
              <a:t>					11:50 </a:t>
            </a:r>
            <a:r>
              <a:rPr lang="en-US" sz="1200" b="1" dirty="0"/>
              <a:t>– 12:00 (10 min.) </a:t>
            </a:r>
            <a:endParaRPr lang="en-US" sz="1200" dirty="0"/>
          </a:p>
          <a:p>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85486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76" y="127889"/>
            <a:ext cx="7627993" cy="598944"/>
          </a:xfrm>
        </p:spPr>
        <p:txBody>
          <a:bodyPr/>
          <a:lstStyle/>
          <a:p>
            <a:r>
              <a:rPr lang="en-US" sz="1950" dirty="0"/>
              <a:t>QHP Covered California for Small Business Principles</a:t>
            </a:r>
          </a:p>
        </p:txBody>
      </p:sp>
      <p:sp>
        <p:nvSpPr>
          <p:cNvPr id="4" name="Slide Number Placeholder 3"/>
          <p:cNvSpPr>
            <a:spLocks noGrp="1"/>
          </p:cNvSpPr>
          <p:nvPr>
            <p:ph type="sldNum" sz="quarter" idx="4294967295"/>
          </p:nvPr>
        </p:nvSpPr>
        <p:spPr>
          <a:xfrm>
            <a:off x="8405633" y="4778606"/>
            <a:ext cx="548714" cy="273844"/>
          </a:xfrm>
          <a:prstGeom prst="rect">
            <a:avLst/>
          </a:prstGeom>
        </p:spPr>
        <p:txBody>
          <a:bodyPr/>
          <a:lstStyle/>
          <a:p>
            <a:fld id="{C8146628-1A01-9741-8A8B-916D51547CC7}" type="slidenum">
              <a:rPr lang="en-US" smtClean="0"/>
              <a:pPr/>
              <a:t>29</a:t>
            </a:fld>
            <a:endParaRPr lang="en-US" dirty="0"/>
          </a:p>
        </p:txBody>
      </p:sp>
      <p:sp>
        <p:nvSpPr>
          <p:cNvPr id="6" name="Content Placeholder 5"/>
          <p:cNvSpPr>
            <a:spLocks noGrp="1"/>
          </p:cNvSpPr>
          <p:nvPr>
            <p:ph idx="13"/>
          </p:nvPr>
        </p:nvSpPr>
        <p:spPr>
          <a:xfrm>
            <a:off x="255776" y="844706"/>
            <a:ext cx="7573773" cy="949036"/>
          </a:xfrm>
        </p:spPr>
        <p:txBody>
          <a:bodyPr/>
          <a:lstStyle/>
          <a:p>
            <a:r>
              <a:rPr lang="en-US" b="1" dirty="0">
                <a:solidFill>
                  <a:srgbClr val="5A5A59"/>
                </a:solidFill>
              </a:rPr>
              <a:t>PY 2018 Certification Application open to:</a:t>
            </a:r>
          </a:p>
          <a:p>
            <a:pPr marL="214313" indent="-214313">
              <a:buFont typeface="Arial" panose="020B0604020202020204" pitchFamily="34" charset="0"/>
              <a:buChar char="•"/>
            </a:pPr>
            <a:r>
              <a:rPr lang="en-US" dirty="0" smtClean="0">
                <a:solidFill>
                  <a:srgbClr val="5A5A59"/>
                </a:solidFill>
              </a:rPr>
              <a:t>Issuers </a:t>
            </a:r>
            <a:r>
              <a:rPr lang="en-US" dirty="0">
                <a:solidFill>
                  <a:srgbClr val="5A5A59"/>
                </a:solidFill>
              </a:rPr>
              <a:t>offering </a:t>
            </a:r>
            <a:r>
              <a:rPr lang="en-US" dirty="0" smtClean="0">
                <a:solidFill>
                  <a:srgbClr val="5A5A59"/>
                </a:solidFill>
              </a:rPr>
              <a:t>QHPs </a:t>
            </a:r>
            <a:r>
              <a:rPr lang="en-US" dirty="0">
                <a:solidFill>
                  <a:srgbClr val="5A5A59"/>
                </a:solidFill>
              </a:rPr>
              <a:t>certified for 2017</a:t>
            </a:r>
            <a:endParaRPr lang="en-US" dirty="0" smtClean="0">
              <a:solidFill>
                <a:srgbClr val="5A5A59"/>
              </a:solidFill>
            </a:endParaRPr>
          </a:p>
          <a:p>
            <a:pPr marL="214313" indent="-214313">
              <a:buFont typeface="Arial" panose="020B0604020202020204" pitchFamily="34" charset="0"/>
              <a:buChar char="•"/>
            </a:pPr>
            <a:r>
              <a:rPr lang="en-US" dirty="0">
                <a:solidFill>
                  <a:srgbClr val="5A5A59"/>
                </a:solidFill>
              </a:rPr>
              <a:t>Currently licensed issuers</a:t>
            </a:r>
            <a:endParaRPr lang="en-US" dirty="0" smtClean="0">
              <a:solidFill>
                <a:srgbClr val="5A5A59"/>
              </a:solidFill>
            </a:endParaRPr>
          </a:p>
        </p:txBody>
      </p:sp>
      <p:sp>
        <p:nvSpPr>
          <p:cNvPr id="9" name="Content Placeholder 2"/>
          <p:cNvSpPr txBox="1">
            <a:spLocks/>
          </p:cNvSpPr>
          <p:nvPr/>
        </p:nvSpPr>
        <p:spPr>
          <a:xfrm>
            <a:off x="255776" y="1806256"/>
            <a:ext cx="8491771" cy="2414051"/>
          </a:xfrm>
          <a:prstGeom prst="rect">
            <a:avLst/>
          </a:prstGeom>
        </p:spPr>
        <p:txBody>
          <a:bodyPr vert="horz" lIns="0" tIns="34290" rIns="68580" bIns="34290" rtlCol="0">
            <a:noAutofit/>
          </a:bodyPr>
          <a:lstStyle>
            <a:lvl1pPr marL="169863" indent="-169863" algn="l" defTabSz="457200" rtl="0" eaLnBrk="1" latinLnBrk="0" hangingPunct="1">
              <a:spcBef>
                <a:spcPct val="20000"/>
              </a:spcBef>
              <a:buFont typeface="Arial"/>
              <a:buChar char="•"/>
              <a:defRPr sz="1600" b="0" i="0" kern="1200">
                <a:solidFill>
                  <a:srgbClr val="554D56"/>
                </a:solidFill>
                <a:latin typeface="Arial"/>
                <a:ea typeface="+mn-ea"/>
                <a:cs typeface="Arial"/>
              </a:defRPr>
            </a:lvl1pPr>
            <a:lvl2pPr marL="630238" indent="-173038" algn="l" defTabSz="457200" rtl="0" eaLnBrk="1" latinLnBrk="0" hangingPunct="1">
              <a:spcBef>
                <a:spcPct val="20000"/>
              </a:spcBef>
              <a:buFont typeface="Arial"/>
              <a:buChar char="–"/>
              <a:defRPr sz="1600" b="0" i="0" kern="1200">
                <a:solidFill>
                  <a:srgbClr val="554D56"/>
                </a:solidFill>
                <a:latin typeface="Arial"/>
                <a:ea typeface="+mn-ea"/>
                <a:cs typeface="Arial"/>
              </a:defRPr>
            </a:lvl2pPr>
            <a:lvl3pPr marL="1084263" indent="-169863" algn="l" defTabSz="457200" rtl="0" eaLnBrk="1" latinLnBrk="0" hangingPunct="1">
              <a:spcBef>
                <a:spcPct val="20000"/>
              </a:spcBef>
              <a:buFont typeface="Arial"/>
              <a:buChar char="•"/>
              <a:defRPr sz="1600" b="0" i="0" kern="1200">
                <a:solidFill>
                  <a:srgbClr val="554D56"/>
                </a:solidFill>
                <a:latin typeface="Arial"/>
                <a:ea typeface="+mn-ea"/>
                <a:cs typeface="Arial"/>
              </a:defRPr>
            </a:lvl3pPr>
            <a:lvl4pPr marL="1544638" indent="-173038" algn="l" defTabSz="457200" rtl="0" eaLnBrk="1" latinLnBrk="0" hangingPunct="1">
              <a:spcBef>
                <a:spcPct val="20000"/>
              </a:spcBef>
              <a:buFont typeface="Arial"/>
              <a:buChar char="–"/>
              <a:defRPr sz="1600" b="0" i="0" kern="1200">
                <a:solidFill>
                  <a:srgbClr val="554D56"/>
                </a:solidFill>
                <a:latin typeface="Arial"/>
                <a:ea typeface="+mn-ea"/>
                <a:cs typeface="Arial"/>
              </a:defRPr>
            </a:lvl4pPr>
            <a:lvl5pPr marL="1998663" indent="-169863" algn="l" defTabSz="457200" rtl="0" eaLnBrk="1" latinLnBrk="0" hangingPunct="1">
              <a:spcBef>
                <a:spcPct val="20000"/>
              </a:spcBef>
              <a:buFont typeface="Arial"/>
              <a:buChar char="»"/>
              <a:defRPr sz="1600" b="0" i="0" kern="1200">
                <a:solidFill>
                  <a:srgbClr val="554D5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Certification application will be shortened for issuers contracted 2017-2019 and will focus on review and approval of:</a:t>
            </a:r>
          </a:p>
          <a:p>
            <a:pPr marL="578644" lvl="1">
              <a:buFont typeface="Arial" panose="020B0604020202020204" pitchFamily="34" charset="0"/>
              <a:buChar char="•"/>
            </a:pPr>
            <a:r>
              <a:rPr lang="en-US" sz="1050" dirty="0"/>
              <a:t>Contract compliance and performance review</a:t>
            </a:r>
          </a:p>
          <a:p>
            <a:pPr marL="578644" lvl="1">
              <a:buFont typeface="Arial" panose="020B0604020202020204" pitchFamily="34" charset="0"/>
              <a:buChar char="•"/>
            </a:pPr>
            <a:r>
              <a:rPr lang="en-US" sz="1050" dirty="0"/>
              <a:t>Rates </a:t>
            </a:r>
          </a:p>
          <a:p>
            <a:pPr marL="578644" lvl="1">
              <a:buFont typeface="Arial" panose="020B0604020202020204" pitchFamily="34" charset="0"/>
              <a:buChar char="•"/>
            </a:pPr>
            <a:r>
              <a:rPr lang="en-US" sz="1050" dirty="0"/>
              <a:t>Benefits</a:t>
            </a:r>
          </a:p>
          <a:p>
            <a:pPr marL="578644" lvl="1">
              <a:buFont typeface="Arial" panose="020B0604020202020204" pitchFamily="34" charset="0"/>
              <a:buChar char="•"/>
            </a:pPr>
            <a:r>
              <a:rPr lang="en-US" sz="1050" dirty="0"/>
              <a:t>Networks</a:t>
            </a:r>
          </a:p>
          <a:p>
            <a:pPr marL="578644" lvl="1">
              <a:buFont typeface="Arial" panose="020B0604020202020204" pitchFamily="34" charset="0"/>
              <a:buChar char="•"/>
            </a:pPr>
            <a:r>
              <a:rPr lang="en-US" sz="1050" dirty="0"/>
              <a:t>New products</a:t>
            </a:r>
          </a:p>
          <a:p>
            <a:pPr marL="578644" lvl="1">
              <a:buFont typeface="Arial" panose="020B0604020202020204" pitchFamily="34" charset="0"/>
              <a:buChar char="•"/>
            </a:pPr>
            <a:r>
              <a:rPr lang="en-US" sz="1050" dirty="0"/>
              <a:t>Updates to performance targets and requirements if needed</a:t>
            </a:r>
          </a:p>
          <a:p>
            <a:pPr marL="0" indent="0">
              <a:buNone/>
            </a:pPr>
            <a:r>
              <a:rPr lang="en-US" sz="1800" dirty="0" smtClean="0"/>
              <a:t>There </a:t>
            </a:r>
            <a:r>
              <a:rPr lang="en-US" sz="1800" dirty="0"/>
              <a:t>will not be a separate “recertification” application for these returning applicants.</a:t>
            </a:r>
          </a:p>
        </p:txBody>
      </p:sp>
    </p:spTree>
    <p:extLst>
      <p:ext uri="{BB962C8B-B14F-4D97-AF65-F5344CB8AC3E}">
        <p14:creationId xmlns:p14="http://schemas.microsoft.com/office/powerpoint/2010/main" val="618780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88" y="183321"/>
            <a:ext cx="7583337" cy="364001"/>
          </a:xfrm>
        </p:spPr>
        <p:txBody>
          <a:bodyPr/>
          <a:lstStyle/>
          <a:p>
            <a:r>
              <a:rPr lang="en-US" dirty="0" smtClean="0"/>
              <a:t>QDP Individual &amp; CCSB Marketplaces Principles</a:t>
            </a:r>
            <a:endParaRPr lang="en-US" dirty="0"/>
          </a:p>
        </p:txBody>
      </p:sp>
      <p:sp>
        <p:nvSpPr>
          <p:cNvPr id="4" name="Slide Number Placeholder 3"/>
          <p:cNvSpPr>
            <a:spLocks noGrp="1"/>
          </p:cNvSpPr>
          <p:nvPr>
            <p:ph type="sldNum" sz="quarter" idx="4294967295"/>
          </p:nvPr>
        </p:nvSpPr>
        <p:spPr>
          <a:xfrm>
            <a:off x="8378539" y="4772061"/>
            <a:ext cx="548714" cy="273844"/>
          </a:xfrm>
          <a:prstGeom prst="rect">
            <a:avLst/>
          </a:prstGeom>
        </p:spPr>
        <p:txBody>
          <a:bodyPr/>
          <a:lstStyle/>
          <a:p>
            <a:fld id="{C8146628-1A01-9741-8A8B-916D51547CC7}" type="slidenum">
              <a:rPr lang="en-US" smtClean="0"/>
              <a:pPr/>
              <a:t>30</a:t>
            </a:fld>
            <a:endParaRPr lang="en-US" dirty="0"/>
          </a:p>
        </p:txBody>
      </p:sp>
      <p:sp>
        <p:nvSpPr>
          <p:cNvPr id="6" name="Content Placeholder 5"/>
          <p:cNvSpPr>
            <a:spLocks noGrp="1"/>
          </p:cNvSpPr>
          <p:nvPr>
            <p:ph idx="13"/>
          </p:nvPr>
        </p:nvSpPr>
        <p:spPr>
          <a:xfrm>
            <a:off x="127888" y="821784"/>
            <a:ext cx="8664419" cy="1102932"/>
          </a:xfrm>
        </p:spPr>
        <p:txBody>
          <a:bodyPr/>
          <a:lstStyle/>
          <a:p>
            <a:r>
              <a:rPr lang="en-US" b="1" dirty="0">
                <a:solidFill>
                  <a:srgbClr val="5A5A59"/>
                </a:solidFill>
              </a:rPr>
              <a:t>PY 2018 Certification Application open to:</a:t>
            </a:r>
          </a:p>
          <a:p>
            <a:pPr marL="214313" indent="-214313">
              <a:buFont typeface="Arial" panose="020B0604020202020204" pitchFamily="34" charset="0"/>
              <a:buChar char="•"/>
            </a:pPr>
            <a:r>
              <a:rPr lang="en-US" dirty="0" smtClean="0">
                <a:solidFill>
                  <a:srgbClr val="5A5A59"/>
                </a:solidFill>
              </a:rPr>
              <a:t>Issuers </a:t>
            </a:r>
            <a:r>
              <a:rPr lang="en-US" dirty="0">
                <a:solidFill>
                  <a:srgbClr val="5A5A59"/>
                </a:solidFill>
              </a:rPr>
              <a:t>offering </a:t>
            </a:r>
            <a:r>
              <a:rPr lang="en-US" dirty="0" smtClean="0">
                <a:solidFill>
                  <a:srgbClr val="5A5A59"/>
                </a:solidFill>
              </a:rPr>
              <a:t>QDPs </a:t>
            </a:r>
            <a:r>
              <a:rPr lang="en-US" dirty="0">
                <a:solidFill>
                  <a:srgbClr val="5A5A59"/>
                </a:solidFill>
              </a:rPr>
              <a:t>certified for 2017</a:t>
            </a:r>
            <a:endParaRPr lang="en-US" dirty="0" smtClean="0">
              <a:solidFill>
                <a:srgbClr val="5A5A59"/>
              </a:solidFill>
            </a:endParaRPr>
          </a:p>
          <a:p>
            <a:pPr marL="214313" indent="-214313">
              <a:buFont typeface="Arial" panose="020B0604020202020204" pitchFamily="34" charset="0"/>
              <a:buChar char="•"/>
            </a:pPr>
            <a:r>
              <a:rPr lang="en-US" dirty="0" smtClean="0">
                <a:solidFill>
                  <a:srgbClr val="5A5A59"/>
                </a:solidFill>
              </a:rPr>
              <a:t>Issuers newly licensed since May 2, 2016</a:t>
            </a:r>
          </a:p>
        </p:txBody>
      </p:sp>
      <p:sp>
        <p:nvSpPr>
          <p:cNvPr id="7" name="Content Placeholder 2"/>
          <p:cNvSpPr>
            <a:spLocks noGrp="1"/>
          </p:cNvSpPr>
          <p:nvPr>
            <p:ph idx="1"/>
          </p:nvPr>
        </p:nvSpPr>
        <p:spPr>
          <a:xfrm>
            <a:off x="127888" y="2039815"/>
            <a:ext cx="8664420" cy="2378719"/>
          </a:xfrm>
        </p:spPr>
        <p:txBody>
          <a:bodyPr/>
          <a:lstStyle/>
          <a:p>
            <a:pPr marL="0" indent="0">
              <a:buNone/>
            </a:pPr>
            <a:r>
              <a:rPr lang="en-US" dirty="0"/>
              <a:t>Certification application will be shortened for issuers contracted 2017-2019 and will focus on review and approval of:</a:t>
            </a:r>
          </a:p>
          <a:p>
            <a:pPr marL="578644" lvl="1">
              <a:buFont typeface="Arial" panose="020B0604020202020204" pitchFamily="34" charset="0"/>
              <a:buChar char="•"/>
            </a:pPr>
            <a:r>
              <a:rPr lang="en-US" sz="1200" dirty="0"/>
              <a:t>Contract compliance and performance review</a:t>
            </a:r>
          </a:p>
          <a:p>
            <a:pPr marL="578644" lvl="1">
              <a:buFont typeface="Arial" panose="020B0604020202020204" pitchFamily="34" charset="0"/>
              <a:buChar char="•"/>
            </a:pPr>
            <a:r>
              <a:rPr lang="en-US" sz="1200" dirty="0"/>
              <a:t>Rates </a:t>
            </a:r>
          </a:p>
          <a:p>
            <a:pPr marL="578644" lvl="1">
              <a:buFont typeface="Arial" panose="020B0604020202020204" pitchFamily="34" charset="0"/>
              <a:buChar char="•"/>
            </a:pPr>
            <a:r>
              <a:rPr lang="en-US" sz="1200" dirty="0"/>
              <a:t>Benefits</a:t>
            </a:r>
          </a:p>
          <a:p>
            <a:pPr marL="578644" lvl="1">
              <a:buFont typeface="Arial" panose="020B0604020202020204" pitchFamily="34" charset="0"/>
              <a:buChar char="•"/>
            </a:pPr>
            <a:r>
              <a:rPr lang="en-US" sz="1200" dirty="0"/>
              <a:t>Networks</a:t>
            </a:r>
          </a:p>
          <a:p>
            <a:pPr marL="578644" lvl="1">
              <a:buFont typeface="Arial" panose="020B0604020202020204" pitchFamily="34" charset="0"/>
              <a:buChar char="•"/>
            </a:pPr>
            <a:r>
              <a:rPr lang="en-US" sz="1200" dirty="0"/>
              <a:t>New products</a:t>
            </a:r>
          </a:p>
          <a:p>
            <a:pPr marL="578644" lvl="1">
              <a:buFont typeface="Arial" panose="020B0604020202020204" pitchFamily="34" charset="0"/>
              <a:buChar char="•"/>
            </a:pPr>
            <a:r>
              <a:rPr lang="en-US" sz="1200" dirty="0"/>
              <a:t>Updates to performance targets and requirements if needed</a:t>
            </a:r>
          </a:p>
          <a:p>
            <a:pPr marL="0" indent="0">
              <a:buNone/>
            </a:pPr>
            <a:r>
              <a:rPr lang="en-US" dirty="0" smtClean="0"/>
              <a:t>There </a:t>
            </a:r>
            <a:r>
              <a:rPr lang="en-US" dirty="0"/>
              <a:t>will not be a separate </a:t>
            </a:r>
            <a:r>
              <a:rPr lang="en-US" dirty="0" smtClean="0"/>
              <a:t>“recertification” application </a:t>
            </a:r>
            <a:r>
              <a:rPr lang="en-US" dirty="0"/>
              <a:t>for these returning applicants.</a:t>
            </a:r>
          </a:p>
        </p:txBody>
      </p:sp>
    </p:spTree>
    <p:extLst>
      <p:ext uri="{BB962C8B-B14F-4D97-AF65-F5344CB8AC3E}">
        <p14:creationId xmlns:p14="http://schemas.microsoft.com/office/powerpoint/2010/main" val="3415079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92" y="1716986"/>
            <a:ext cx="8807712" cy="1102414"/>
          </a:xfrm>
        </p:spPr>
        <p:txBody>
          <a:bodyPr>
            <a:normAutofit/>
          </a:bodyPr>
          <a:lstStyle/>
          <a:p>
            <a:r>
              <a:rPr lang="en-US" sz="2200" b="0" dirty="0" smtClean="0"/>
              <a:t/>
            </a:r>
            <a:br>
              <a:rPr lang="en-US" sz="2200" b="0" dirty="0" smtClean="0"/>
            </a:br>
            <a:r>
              <a:rPr lang="en-US" sz="2200" b="0" dirty="0" smtClean="0"/>
              <a:t> </a:t>
            </a:r>
            <a:r>
              <a:rPr lang="en-US" sz="2400" dirty="0" smtClean="0">
                <a:latin typeface="Arial" panose="020B0604020202020204" pitchFamily="34" charset="0"/>
              </a:rPr>
              <a:t>BENEFITS WORK GROUP 2018 UPDATE</a:t>
            </a:r>
            <a:endParaRPr lang="en-US" sz="2400" dirty="0"/>
          </a:p>
        </p:txBody>
      </p:sp>
      <p:sp>
        <p:nvSpPr>
          <p:cNvPr id="3" name="Text Placeholder 2"/>
          <p:cNvSpPr>
            <a:spLocks noGrp="1"/>
          </p:cNvSpPr>
          <p:nvPr>
            <p:ph type="body" idx="1"/>
          </p:nvPr>
        </p:nvSpPr>
        <p:spPr>
          <a:xfrm>
            <a:off x="107688" y="2513712"/>
            <a:ext cx="8686804" cy="637130"/>
          </a:xfrm>
        </p:spPr>
        <p:txBody>
          <a:bodyPr>
            <a:normAutofit/>
          </a:bodyPr>
          <a:lstStyle/>
          <a:p>
            <a:r>
              <a:rPr lang="en-US" dirty="0" smtClean="0"/>
              <a:t>LINDSAY PETERSEN, QUALITY AND NETWORKS SPECIALIST</a:t>
            </a:r>
            <a:endParaRPr lang="en-US" dirty="0"/>
          </a:p>
          <a:p>
            <a:r>
              <a:rPr lang="en-US" dirty="0"/>
              <a:t>PLAN MANAGEMENT DIVISION</a:t>
            </a:r>
          </a:p>
        </p:txBody>
      </p:sp>
      <p:sp>
        <p:nvSpPr>
          <p:cNvPr id="4" name="Slide Number Placeholder 3"/>
          <p:cNvSpPr>
            <a:spLocks noGrp="1"/>
          </p:cNvSpPr>
          <p:nvPr>
            <p:ph type="sldNum" sz="quarter" idx="4"/>
          </p:nvPr>
        </p:nvSpPr>
        <p:spPr/>
        <p:txBody>
          <a:bodyPr/>
          <a:lstStyle/>
          <a:p>
            <a:fld id="{C8146628-1A01-9741-8A8B-916D51547CC7}" type="slidenum">
              <a:rPr lang="en-US" smtClean="0"/>
              <a:pPr/>
              <a:t>31</a:t>
            </a:fld>
            <a:endParaRPr lang="en-US" dirty="0"/>
          </a:p>
        </p:txBody>
      </p:sp>
    </p:spTree>
    <p:extLst>
      <p:ext uri="{BB962C8B-B14F-4D97-AF65-F5344CB8AC3E}">
        <p14:creationId xmlns:p14="http://schemas.microsoft.com/office/powerpoint/2010/main" val="2811081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0" y="122873"/>
            <a:ext cx="8812800" cy="398621"/>
          </a:xfrm>
        </p:spPr>
        <p:txBody>
          <a:bodyPr>
            <a:normAutofit fontScale="90000"/>
          </a:bodyPr>
          <a:lstStyle/>
          <a:p>
            <a:r>
              <a:rPr lang="en-US" dirty="0" smtClean="0"/>
              <a:t>STRATEGY FOR PATIENT-CENTERED BENEFIT PLAN DESIGNS</a:t>
            </a:r>
            <a:endParaRPr lang="en-US" dirty="0"/>
          </a:p>
        </p:txBody>
      </p:sp>
      <p:sp>
        <p:nvSpPr>
          <p:cNvPr id="3" name="Text Placeholder 2"/>
          <p:cNvSpPr>
            <a:spLocks noGrp="1"/>
          </p:cNvSpPr>
          <p:nvPr>
            <p:ph type="body" sz="quarter" idx="13"/>
          </p:nvPr>
        </p:nvSpPr>
        <p:spPr>
          <a:xfrm>
            <a:off x="280800" y="705600"/>
            <a:ext cx="8634604" cy="3578400"/>
          </a:xfrm>
        </p:spPr>
        <p:txBody>
          <a:bodyPr>
            <a:noAutofit/>
          </a:bodyPr>
          <a:lstStyle/>
          <a:p>
            <a:pPr marL="0" indent="0">
              <a:spcAft>
                <a:spcPts val="450"/>
              </a:spcAft>
              <a:buNone/>
            </a:pPr>
            <a:r>
              <a:rPr lang="en-US" sz="1200" b="1" u="sng" dirty="0"/>
              <a:t>Organizational Goal</a:t>
            </a:r>
            <a:endParaRPr lang="en-US" sz="1200" b="1" dirty="0"/>
          </a:p>
          <a:p>
            <a:pPr marL="0" indent="0">
              <a:buNone/>
            </a:pPr>
            <a:r>
              <a:rPr lang="en-US" sz="1200" dirty="0"/>
              <a:t>Covered California should have benefit designs that are standardized, promote access to care, and are easy for consumers to </a:t>
            </a:r>
            <a:r>
              <a:rPr lang="en-US" sz="1200" dirty="0" smtClean="0"/>
              <a:t>understand </a:t>
            </a:r>
            <a:r>
              <a:rPr lang="en-US" sz="1200" b="1" dirty="0" smtClean="0">
                <a:solidFill>
                  <a:srgbClr val="C00000"/>
                </a:solidFill>
              </a:rPr>
              <a:t>= PATIENT-CENTERED</a:t>
            </a:r>
            <a:r>
              <a:rPr lang="en-US" sz="1200" dirty="0" smtClean="0"/>
              <a:t>. </a:t>
            </a: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675" dirty="0"/>
          </a:p>
          <a:p>
            <a:pPr marL="0" indent="0">
              <a:buNone/>
            </a:pPr>
            <a:endParaRPr lang="en-US" sz="825" dirty="0">
              <a:solidFill>
                <a:schemeClr val="bg2">
                  <a:lumMod val="10000"/>
                </a:schemeClr>
              </a:solidFill>
            </a:endParaRPr>
          </a:p>
          <a:p>
            <a:pPr marL="0" indent="0">
              <a:spcAft>
                <a:spcPts val="450"/>
              </a:spcAft>
              <a:buNone/>
            </a:pPr>
            <a:r>
              <a:rPr lang="en-US" sz="1200" b="1" u="sng" dirty="0" smtClean="0"/>
              <a:t>Principles</a:t>
            </a:r>
          </a:p>
          <a:p>
            <a:pPr marL="307975" indent="-192088">
              <a:spcAft>
                <a:spcPts val="450"/>
              </a:spcAft>
            </a:pPr>
            <a:r>
              <a:rPr lang="en-US" sz="1200" dirty="0" smtClean="0"/>
              <a:t>Multi-year progressive strategy with consideration for market dynamics: changes in benefits should be considered annually based on consumer experience related to access and cost</a:t>
            </a:r>
          </a:p>
          <a:p>
            <a:pPr marL="307975" indent="-192088">
              <a:spcAft>
                <a:spcPts val="450"/>
              </a:spcAft>
            </a:pPr>
            <a:r>
              <a:rPr lang="en-US" sz="1200" dirty="0" smtClean="0"/>
              <a:t>Adhere to principles of value-based insurance design by setting cost shares that consider cost and value </a:t>
            </a:r>
            <a:r>
              <a:rPr lang="en-US" sz="1200" i="1" dirty="0" smtClean="0"/>
              <a:t>while prioritizing primary care and frequently needed care. </a:t>
            </a:r>
          </a:p>
          <a:p>
            <a:pPr marL="307975" indent="-192088">
              <a:spcAft>
                <a:spcPts val="450"/>
              </a:spcAft>
            </a:pPr>
            <a:r>
              <a:rPr lang="en-US" sz="1200" dirty="0" smtClean="0"/>
              <a:t>Set fixed copays as </a:t>
            </a:r>
            <a:r>
              <a:rPr lang="en-US" sz="1200" dirty="0"/>
              <a:t>much as </a:t>
            </a:r>
            <a:r>
              <a:rPr lang="en-US" sz="1200" dirty="0" smtClean="0"/>
              <a:t>possible; </a:t>
            </a:r>
            <a:r>
              <a:rPr lang="en-US" sz="1200" i="1" dirty="0" smtClean="0"/>
              <a:t>limit coinsurance to less frequently used benefits or services with high variability in cost as necessary to meet required actuarial values.</a:t>
            </a:r>
            <a:r>
              <a:rPr lang="en-US" sz="1200" dirty="0" smtClean="0">
                <a:solidFill>
                  <a:srgbClr val="FF0000"/>
                </a:solidFill>
              </a:rPr>
              <a:t> </a:t>
            </a:r>
          </a:p>
          <a:p>
            <a:pPr marL="307975" indent="-192088">
              <a:spcAft>
                <a:spcPts val="450"/>
              </a:spcAft>
            </a:pPr>
            <a:r>
              <a:rPr lang="en-US" sz="1200" dirty="0" smtClean="0"/>
              <a:t>Apply a stair-step approach for setting member cost shares for a service across each metal level, e.g. a primary care visit is $35 in the Silver tier, $30 in Gold, $15 in Platinum</a:t>
            </a:r>
          </a:p>
          <a:p>
            <a:pPr marL="0" indent="0">
              <a:spcAft>
                <a:spcPts val="450"/>
              </a:spcAft>
              <a:buNone/>
            </a:pPr>
            <a:endParaRPr lang="en-US" sz="1200"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32</a:t>
            </a:fld>
            <a:endParaRPr lang="en-US" dirty="0"/>
          </a:p>
        </p:txBody>
      </p:sp>
      <p:graphicFrame>
        <p:nvGraphicFramePr>
          <p:cNvPr id="5" name="Diagram 4"/>
          <p:cNvGraphicFramePr/>
          <p:nvPr>
            <p:extLst/>
          </p:nvPr>
        </p:nvGraphicFramePr>
        <p:xfrm>
          <a:off x="1582341" y="1513188"/>
          <a:ext cx="5979318" cy="62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304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603" y="768396"/>
            <a:ext cx="8687108" cy="4003665"/>
          </a:xfrm>
        </p:spPr>
        <p:txBody>
          <a:bodyPr>
            <a:normAutofit fontScale="92500" lnSpcReduction="10000"/>
          </a:bodyPr>
          <a:lstStyle/>
          <a:p>
            <a:r>
              <a:rPr lang="en-US" sz="1600" i="1" dirty="0" smtClean="0"/>
              <a:t>Covered California is still working with CCIO on how to use the 2018 AV calculator since inputs have changed. Modeling of different designs has been put on hold until the 10/31 meeting, possibly 11/14, since we want to ensure our current designs in the 2018 calculator are properly represented</a:t>
            </a:r>
            <a:r>
              <a:rPr lang="en-US" sz="1600" i="1" dirty="0"/>
              <a:t> </a:t>
            </a:r>
            <a:r>
              <a:rPr lang="en-US" sz="1600" i="1" dirty="0" smtClean="0"/>
              <a:t>first. </a:t>
            </a:r>
          </a:p>
          <a:p>
            <a:endParaRPr lang="en-US" sz="1600" dirty="0" smtClean="0"/>
          </a:p>
          <a:p>
            <a:pPr marL="285750" indent="-285750">
              <a:buFont typeface="Arial" panose="020B0604020202020204" pitchFamily="34" charset="0"/>
              <a:buChar char="•"/>
            </a:pPr>
            <a:r>
              <a:rPr lang="en-US" sz="1700" dirty="0" smtClean="0"/>
              <a:t>2018 AV calculator parameter changes of note:</a:t>
            </a:r>
          </a:p>
          <a:p>
            <a:endParaRPr lang="en-US" sz="1700" dirty="0" smtClean="0"/>
          </a:p>
          <a:p>
            <a:pPr marL="842949" lvl="1" indent="-285750">
              <a:buFont typeface="Arial" panose="020B0604020202020204" pitchFamily="34" charset="0"/>
              <a:buChar char="•"/>
            </a:pPr>
            <a:r>
              <a:rPr lang="en-US" sz="1600" dirty="0" smtClean="0"/>
              <a:t>Maximum </a:t>
            </a:r>
            <a:r>
              <a:rPr lang="en-US" sz="1600" dirty="0"/>
              <a:t>out-of-pocket (MOOP) limit: $7,350 (2.8%/$200 increase from 2017)</a:t>
            </a:r>
          </a:p>
          <a:p>
            <a:pPr marL="1229893" lvl="2">
              <a:buFont typeface="Arial" panose="020B0604020202020204" pitchFamily="34" charset="0"/>
              <a:buChar char="•"/>
            </a:pPr>
            <a:r>
              <a:rPr lang="en-US" sz="1600" dirty="0"/>
              <a:t>Silver 94 and Silver 87: $2,450 ($100 increase)</a:t>
            </a:r>
          </a:p>
          <a:p>
            <a:pPr marL="1229893" lvl="2">
              <a:buFont typeface="Arial" panose="020B0604020202020204" pitchFamily="34" charset="0"/>
              <a:buChar char="•"/>
            </a:pPr>
            <a:r>
              <a:rPr lang="en-US" sz="1600" dirty="0"/>
              <a:t>Silver 73: $5,850 ($150 increase) </a:t>
            </a:r>
            <a:endParaRPr lang="en-US" sz="1600" dirty="0" smtClean="0"/>
          </a:p>
          <a:p>
            <a:pPr marL="1060828" lvl="2" indent="0">
              <a:buNone/>
            </a:pPr>
            <a:endParaRPr lang="en-US" sz="1600" dirty="0"/>
          </a:p>
          <a:p>
            <a:pPr marL="842949" lvl="1">
              <a:buFont typeface="Arial" panose="020B0604020202020204" pitchFamily="34" charset="0"/>
              <a:buChar char="•"/>
            </a:pPr>
            <a:r>
              <a:rPr lang="en-US" sz="1700" dirty="0" smtClean="0"/>
              <a:t>Extended </a:t>
            </a:r>
            <a:r>
              <a:rPr lang="en-US" sz="1700" dirty="0"/>
              <a:t>de </a:t>
            </a:r>
            <a:r>
              <a:rPr lang="en-US" sz="1700" dirty="0" err="1"/>
              <a:t>minimis</a:t>
            </a:r>
            <a:r>
              <a:rPr lang="en-US" sz="1700" dirty="0"/>
              <a:t> range for Bronze and Bronze HDHP plans: -2% / +5% AV</a:t>
            </a:r>
          </a:p>
          <a:p>
            <a:pPr marL="1229893" lvl="2">
              <a:buFont typeface="Arial" panose="020B0604020202020204" pitchFamily="34" charset="0"/>
              <a:buChar char="•"/>
            </a:pPr>
            <a:r>
              <a:rPr lang="en-US" sz="1600" dirty="0"/>
              <a:t>Must cover and pay for at least one major service before the deductible, other than preventive services</a:t>
            </a:r>
          </a:p>
          <a:p>
            <a:pPr marL="1229893" lvl="2">
              <a:buFont typeface="Arial" panose="020B0604020202020204" pitchFamily="34" charset="0"/>
              <a:buChar char="•"/>
            </a:pPr>
            <a:r>
              <a:rPr lang="en-US" sz="1600" dirty="0"/>
              <a:t>NOTE: Covered California’s Bronze currently covers first three non-preventive visits at copay amount; lab tests and rehabilitation/habilitation services are not subject to deductible</a:t>
            </a:r>
          </a:p>
          <a:p>
            <a:pPr marL="1229893" lvl="2">
              <a:buFont typeface="Arial" panose="020B0604020202020204" pitchFamily="34" charset="0"/>
              <a:buChar char="•"/>
            </a:pPr>
            <a:r>
              <a:rPr lang="en-US" sz="1600" dirty="0"/>
              <a:t>Major services that may be covered before the deductible: primary care, specialty visits, inpatient services, generic/preferred brand/specialty drugs, ED visits</a:t>
            </a:r>
          </a:p>
          <a:p>
            <a:pPr marL="842949" lvl="1">
              <a:buFont typeface="Arial" panose="020B0604020202020204" pitchFamily="34" charset="0"/>
              <a:buChar char="•"/>
            </a:pPr>
            <a:endParaRPr lang="en-US" sz="1600" dirty="0"/>
          </a:p>
          <a:p>
            <a:pPr marL="842949"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4"/>
          </p:nvPr>
        </p:nvSpPr>
        <p:spPr/>
        <p:txBody>
          <a:bodyPr/>
          <a:lstStyle/>
          <a:p>
            <a:fld id="{C8146628-1A01-9741-8A8B-916D51547CC7}" type="slidenum">
              <a:rPr lang="en-US" smtClean="0"/>
              <a:pPr/>
              <a:t>33</a:t>
            </a:fld>
            <a:endParaRPr lang="en-US" dirty="0"/>
          </a:p>
        </p:txBody>
      </p:sp>
      <p:sp>
        <p:nvSpPr>
          <p:cNvPr id="5" name="Title 1"/>
          <p:cNvSpPr>
            <a:spLocks noGrp="1"/>
          </p:cNvSpPr>
          <p:nvPr>
            <p:ph type="title"/>
          </p:nvPr>
        </p:nvSpPr>
        <p:spPr>
          <a:xfrm>
            <a:off x="165600" y="122873"/>
            <a:ext cx="8812800" cy="398621"/>
          </a:xfrm>
        </p:spPr>
        <p:txBody>
          <a:bodyPr>
            <a:normAutofit fontScale="90000"/>
          </a:bodyPr>
          <a:lstStyle/>
          <a:p>
            <a:r>
              <a:rPr lang="en-US" dirty="0" smtClean="0"/>
              <a:t>2018 BENEFIT DESIGN WORK GROUP: STILL ADDRESSING</a:t>
            </a:r>
            <a:endParaRPr lang="en-US" dirty="0"/>
          </a:p>
        </p:txBody>
      </p:sp>
    </p:spTree>
    <p:extLst>
      <p:ext uri="{BB962C8B-B14F-4D97-AF65-F5344CB8AC3E}">
        <p14:creationId xmlns:p14="http://schemas.microsoft.com/office/powerpoint/2010/main" val="30817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mtClean="0"/>
              <a:pPr/>
              <a:t>34</a:t>
            </a:fld>
            <a:endParaRPr lang="en-US" dirty="0"/>
          </a:p>
        </p:txBody>
      </p:sp>
      <p:sp>
        <p:nvSpPr>
          <p:cNvPr id="5" name="Title 1"/>
          <p:cNvSpPr>
            <a:spLocks noGrp="1"/>
          </p:cNvSpPr>
          <p:nvPr>
            <p:ph type="title"/>
          </p:nvPr>
        </p:nvSpPr>
        <p:spPr>
          <a:xfrm>
            <a:off x="165600" y="51106"/>
            <a:ext cx="8812800" cy="398621"/>
          </a:xfrm>
        </p:spPr>
        <p:txBody>
          <a:bodyPr>
            <a:normAutofit fontScale="90000"/>
          </a:bodyPr>
          <a:lstStyle/>
          <a:p>
            <a:r>
              <a:rPr lang="en-US" dirty="0" smtClean="0"/>
              <a:t>2018 BENEFIT DESIGN WORK GROUP: STILL ADDRESSING</a:t>
            </a:r>
            <a:endParaRPr lang="en-US" dirty="0"/>
          </a:p>
        </p:txBody>
      </p:sp>
      <p:sp>
        <p:nvSpPr>
          <p:cNvPr id="7" name="Rectangle 6"/>
          <p:cNvSpPr/>
          <p:nvPr/>
        </p:nvSpPr>
        <p:spPr>
          <a:xfrm>
            <a:off x="634999" y="449727"/>
            <a:ext cx="7643707" cy="4308872"/>
          </a:xfrm>
          <a:prstGeom prst="rect">
            <a:avLst/>
          </a:prstGeom>
        </p:spPr>
        <p:txBody>
          <a:bodyPr wrap="square">
            <a:spAutoFit/>
          </a:bodyPr>
          <a:lstStyle/>
          <a:p>
            <a:r>
              <a:rPr lang="en-US" sz="1300" b="1" dirty="0" smtClean="0">
                <a:solidFill>
                  <a:srgbClr val="554D56"/>
                </a:solidFill>
                <a:latin typeface="Arial" panose="020B0604020202020204" pitchFamily="34" charset="0"/>
                <a:cs typeface="Arial" panose="020B0604020202020204" pitchFamily="34" charset="0"/>
              </a:rPr>
              <a:t>Bronze Modeling Options </a:t>
            </a:r>
          </a:p>
          <a:p>
            <a:endParaRPr lang="en-US" sz="1400" b="1" dirty="0">
              <a:solidFill>
                <a:srgbClr val="554D56"/>
              </a:solidFill>
              <a:latin typeface="Arial" panose="020B0604020202020204" pitchFamily="34" charset="0"/>
              <a:cs typeface="Arial" panose="020B0604020202020204" pitchFamily="34" charset="0"/>
            </a:endParaRPr>
          </a:p>
          <a:p>
            <a:r>
              <a:rPr lang="en-US" sz="1300" i="1" dirty="0">
                <a:solidFill>
                  <a:srgbClr val="554D56"/>
                </a:solidFill>
                <a:latin typeface="Arial" panose="020B0604020202020204" pitchFamily="34" charset="0"/>
                <a:cs typeface="Arial" panose="020B0604020202020204" pitchFamily="34" charset="0"/>
              </a:rPr>
              <a:t>Per feedback from sales and broker teams, consumers choose the Bronze plan because it is the lowest cost plan that meets the requirements to avoid a tax </a:t>
            </a:r>
            <a:r>
              <a:rPr lang="en-US" sz="1300" i="1" dirty="0" smtClean="0">
                <a:solidFill>
                  <a:srgbClr val="554D56"/>
                </a:solidFill>
                <a:latin typeface="Arial" panose="020B0604020202020204" pitchFamily="34" charset="0"/>
                <a:cs typeface="Arial" panose="020B0604020202020204" pitchFamily="34" charset="0"/>
              </a:rPr>
              <a:t>penalty. If </a:t>
            </a:r>
            <a:r>
              <a:rPr lang="en-US" sz="1300" i="1" dirty="0">
                <a:solidFill>
                  <a:srgbClr val="554D56"/>
                </a:solidFill>
                <a:latin typeface="Arial" panose="020B0604020202020204" pitchFamily="34" charset="0"/>
                <a:cs typeface="Arial" panose="020B0604020202020204" pitchFamily="34" charset="0"/>
              </a:rPr>
              <a:t>consumers could afford a higher premium or anticipate utilizing services, they would purchase Silver</a:t>
            </a:r>
            <a:r>
              <a:rPr lang="en-US" sz="1300" i="1" dirty="0" smtClean="0">
                <a:solidFill>
                  <a:srgbClr val="554D56"/>
                </a:solidFill>
                <a:latin typeface="Arial" panose="020B0604020202020204" pitchFamily="34" charset="0"/>
                <a:cs typeface="Arial" panose="020B0604020202020204" pitchFamily="34" charset="0"/>
              </a:rPr>
              <a:t>.</a:t>
            </a:r>
          </a:p>
          <a:p>
            <a:endParaRPr lang="en-US" sz="1300" dirty="0">
              <a:solidFill>
                <a:srgbClr val="554D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smtClean="0">
                <a:solidFill>
                  <a:srgbClr val="554D56"/>
                </a:solidFill>
                <a:latin typeface="Arial" panose="020B0604020202020204" pitchFamily="34" charset="0"/>
                <a:cs typeface="Arial" panose="020B0604020202020204" pitchFamily="34" charset="0"/>
              </a:rPr>
              <a:t>Option 1: Only raising </a:t>
            </a:r>
            <a:r>
              <a:rPr lang="en-US" sz="1300" dirty="0">
                <a:solidFill>
                  <a:srgbClr val="554D56"/>
                </a:solidFill>
                <a:latin typeface="Arial" panose="020B0604020202020204" pitchFamily="34" charset="0"/>
                <a:cs typeface="Arial" panose="020B0604020202020204" pitchFamily="34" charset="0"/>
              </a:rPr>
              <a:t>the deductible and MOOP to the maximum would result in an AV that is well under the 2017 AV (60.69 in draft AVC</a:t>
            </a:r>
            <a:r>
              <a:rPr lang="en-US" sz="1300" dirty="0" smtClean="0">
                <a:solidFill>
                  <a:srgbClr val="554D56"/>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300" dirty="0" smtClean="0">
                <a:solidFill>
                  <a:srgbClr val="554D56"/>
                </a:solidFill>
                <a:latin typeface="Arial" panose="020B0604020202020204" pitchFamily="34" charset="0"/>
                <a:cs typeface="Arial" panose="020B0604020202020204" pitchFamily="34" charset="0"/>
              </a:rPr>
              <a:t>Option 2: Raise deductible and MOOP plus remove deductible from select services and/or lower copays.</a:t>
            </a:r>
          </a:p>
          <a:p>
            <a:pPr marL="285750" indent="-285750">
              <a:buFont typeface="Arial" panose="020B0604020202020204" pitchFamily="34" charset="0"/>
              <a:buChar char="•"/>
            </a:pPr>
            <a:r>
              <a:rPr lang="en-US" sz="1300" i="1" dirty="0" smtClean="0">
                <a:solidFill>
                  <a:srgbClr val="554D56"/>
                </a:solidFill>
                <a:latin typeface="Arial" panose="020B0604020202020204" pitchFamily="34" charset="0"/>
                <a:cs typeface="Arial" panose="020B0604020202020204" pitchFamily="34" charset="0"/>
              </a:rPr>
              <a:t>Note: Lean toward keeping traditional AV limit of 62% (concern for possible rate increase and off Exchange impacts)</a:t>
            </a:r>
            <a:endParaRPr lang="en-US" sz="1300" i="1" dirty="0">
              <a:solidFill>
                <a:srgbClr val="554D56"/>
              </a:solidFill>
              <a:latin typeface="Arial" panose="020B0604020202020204" pitchFamily="34" charset="0"/>
              <a:cs typeface="Arial" panose="020B0604020202020204" pitchFamily="34" charset="0"/>
            </a:endParaRPr>
          </a:p>
          <a:p>
            <a:endParaRPr lang="en-US" sz="1300" dirty="0">
              <a:solidFill>
                <a:srgbClr val="554D56"/>
              </a:solidFill>
              <a:latin typeface="Arial" panose="020B0604020202020204" pitchFamily="34" charset="0"/>
              <a:cs typeface="Arial" panose="020B0604020202020204" pitchFamily="34" charset="0"/>
            </a:endParaRPr>
          </a:p>
          <a:p>
            <a:r>
              <a:rPr lang="en-US" sz="1300" b="1" dirty="0">
                <a:solidFill>
                  <a:srgbClr val="554D56"/>
                </a:solidFill>
                <a:latin typeface="Arial" panose="020B0604020202020204" pitchFamily="34" charset="0"/>
                <a:cs typeface="Arial" panose="020B0604020202020204" pitchFamily="34" charset="0"/>
              </a:rPr>
              <a:t>Silver 70: Modeling </a:t>
            </a:r>
            <a:r>
              <a:rPr lang="en-US" sz="1300" b="1" dirty="0" smtClean="0">
                <a:solidFill>
                  <a:srgbClr val="554D56"/>
                </a:solidFill>
                <a:latin typeface="Arial" panose="020B0604020202020204" pitchFamily="34" charset="0"/>
                <a:cs typeface="Arial" panose="020B0604020202020204" pitchFamily="34" charset="0"/>
              </a:rPr>
              <a:t>Options</a:t>
            </a:r>
          </a:p>
          <a:p>
            <a:endParaRPr lang="en-US" sz="1300" b="1" dirty="0">
              <a:solidFill>
                <a:srgbClr val="554D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smtClean="0">
                <a:solidFill>
                  <a:srgbClr val="554D56"/>
                </a:solidFill>
                <a:latin typeface="Arial" panose="020B0604020202020204" pitchFamily="34" charset="0"/>
                <a:cs typeface="Arial" panose="020B0604020202020204" pitchFamily="34" charset="0"/>
              </a:rPr>
              <a:t>AV is high in 2018 calculator (approximately 79%) but this may change once we refine inputs with CCIIO.</a:t>
            </a:r>
          </a:p>
          <a:p>
            <a:pPr marL="285750" indent="-285750">
              <a:buFont typeface="Arial" panose="020B0604020202020204" pitchFamily="34" charset="0"/>
              <a:buChar char="•"/>
            </a:pPr>
            <a:r>
              <a:rPr lang="en-US" sz="1300" dirty="0" smtClean="0">
                <a:solidFill>
                  <a:srgbClr val="554D56"/>
                </a:solidFill>
                <a:latin typeface="Arial" panose="020B0604020202020204" pitchFamily="34" charset="0"/>
                <a:cs typeface="Arial" panose="020B0604020202020204" pitchFamily="34" charset="0"/>
              </a:rPr>
              <a:t>Examples of changes to move AV:</a:t>
            </a:r>
          </a:p>
          <a:p>
            <a:pPr marL="742950" lvl="1" indent="-285750">
              <a:buFont typeface="Arial" panose="020B0604020202020204" pitchFamily="34" charset="0"/>
              <a:buChar char="•"/>
            </a:pPr>
            <a:r>
              <a:rPr lang="en-US" sz="1300" dirty="0" smtClean="0">
                <a:solidFill>
                  <a:srgbClr val="554D56"/>
                </a:solidFill>
                <a:latin typeface="Arial" panose="020B0604020202020204" pitchFamily="34" charset="0"/>
                <a:cs typeface="Arial" panose="020B0604020202020204" pitchFamily="34" charset="0"/>
              </a:rPr>
              <a:t>Keep </a:t>
            </a:r>
            <a:r>
              <a:rPr lang="en-US" sz="1300" dirty="0">
                <a:solidFill>
                  <a:srgbClr val="554D56"/>
                </a:solidFill>
                <a:latin typeface="Arial" panose="020B0604020202020204" pitchFamily="34" charset="0"/>
                <a:cs typeface="Arial" panose="020B0604020202020204" pitchFamily="34" charset="0"/>
              </a:rPr>
              <a:t>medical deductible at $2,500 and change other cost shares to get within de </a:t>
            </a:r>
            <a:r>
              <a:rPr lang="en-US" sz="1300" dirty="0" err="1">
                <a:solidFill>
                  <a:srgbClr val="554D56"/>
                </a:solidFill>
                <a:latin typeface="Arial" panose="020B0604020202020204" pitchFamily="34" charset="0"/>
                <a:cs typeface="Arial" panose="020B0604020202020204" pitchFamily="34" charset="0"/>
              </a:rPr>
              <a:t>minimis</a:t>
            </a:r>
            <a:r>
              <a:rPr lang="en-US" sz="1300" dirty="0">
                <a:solidFill>
                  <a:srgbClr val="554D56"/>
                </a:solidFill>
                <a:latin typeface="Arial" panose="020B0604020202020204" pitchFamily="34" charset="0"/>
                <a:cs typeface="Arial" panose="020B0604020202020204" pitchFamily="34" charset="0"/>
              </a:rPr>
              <a:t> </a:t>
            </a:r>
            <a:r>
              <a:rPr lang="en-US" sz="1300" dirty="0" smtClean="0">
                <a:solidFill>
                  <a:srgbClr val="554D56"/>
                </a:solidFill>
                <a:latin typeface="Arial" panose="020B0604020202020204" pitchFamily="34" charset="0"/>
                <a:cs typeface="Arial" panose="020B0604020202020204" pitchFamily="34" charset="0"/>
              </a:rPr>
              <a:t>range</a:t>
            </a:r>
          </a:p>
          <a:p>
            <a:pPr marL="742950" lvl="1" indent="-285750">
              <a:buFont typeface="Arial" panose="020B0604020202020204" pitchFamily="34" charset="0"/>
              <a:buChar char="•"/>
            </a:pPr>
            <a:r>
              <a:rPr lang="en-US" sz="1300" dirty="0" smtClean="0">
                <a:solidFill>
                  <a:srgbClr val="554D56"/>
                </a:solidFill>
                <a:latin typeface="Arial" panose="020B0604020202020204" pitchFamily="34" charset="0"/>
                <a:cs typeface="Arial" panose="020B0604020202020204" pitchFamily="34" charset="0"/>
              </a:rPr>
              <a:t>Add deductible to select services (possibly outpatient/exploring OOP; avoid emergency)</a:t>
            </a:r>
            <a:endParaRPr lang="en-US" sz="1300" dirty="0">
              <a:solidFill>
                <a:srgbClr val="554D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753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5600" y="768396"/>
            <a:ext cx="8687108" cy="4003665"/>
          </a:xfrm>
        </p:spPr>
        <p:txBody>
          <a:bodyPr>
            <a:normAutofit/>
          </a:bodyPr>
          <a:lstStyle/>
          <a:p>
            <a:r>
              <a:rPr lang="en-US" sz="1600" i="1" dirty="0" smtClean="0"/>
              <a:t>On the following topics more discussion is planned to answer additional questions. </a:t>
            </a:r>
          </a:p>
          <a:p>
            <a:endParaRPr lang="en-US" sz="1600" dirty="0"/>
          </a:p>
          <a:p>
            <a:pPr marL="285750" indent="-285750">
              <a:buFont typeface="Arial" panose="020B0604020202020204" pitchFamily="34" charset="0"/>
              <a:buChar char="•"/>
            </a:pPr>
            <a:r>
              <a:rPr lang="en-US" sz="1600" dirty="0" smtClean="0"/>
              <a:t>Design cost tradeoffs to meet needed AV changes while upholding guiding principles considering administration/operations.</a:t>
            </a:r>
          </a:p>
          <a:p>
            <a:endParaRPr lang="en-US" sz="1600" dirty="0" smtClean="0"/>
          </a:p>
          <a:p>
            <a:pPr marL="285750" indent="-285750">
              <a:buFont typeface="Arial" panose="020B0604020202020204" pitchFamily="34" charset="0"/>
              <a:buChar char="•"/>
            </a:pPr>
            <a:r>
              <a:rPr lang="en-US" sz="1600" dirty="0" smtClean="0"/>
              <a:t>Pharmacy benefit coverage of vaccines</a:t>
            </a:r>
          </a:p>
          <a:p>
            <a:pPr marL="842949" lvl="1" indent="-285750">
              <a:buFont typeface="Arial" panose="020B0604020202020204" pitchFamily="34" charset="0"/>
              <a:buChar char="•"/>
            </a:pPr>
            <a:r>
              <a:rPr lang="en-US" sz="1300" dirty="0" smtClean="0"/>
              <a:t>New </a:t>
            </a:r>
            <a:r>
              <a:rPr lang="en-US" sz="1300" dirty="0" err="1" smtClean="0"/>
              <a:t>Medi</a:t>
            </a:r>
            <a:r>
              <a:rPr lang="en-US" sz="1300" dirty="0" smtClean="0"/>
              <a:t>-Cal policy requires </a:t>
            </a:r>
            <a:r>
              <a:rPr lang="en-US" sz="1400" dirty="0" smtClean="0"/>
              <a:t>inclusion of </a:t>
            </a:r>
            <a:r>
              <a:rPr lang="en-US" sz="1400" dirty="0"/>
              <a:t>adult </a:t>
            </a:r>
            <a:r>
              <a:rPr lang="en-US" sz="1400" dirty="0" smtClean="0"/>
              <a:t>immunizations, as defined by </a:t>
            </a:r>
            <a:r>
              <a:rPr lang="en-US" sz="1400" dirty="0"/>
              <a:t>Advisory Committee on Immunization </a:t>
            </a:r>
            <a:r>
              <a:rPr lang="en-US" sz="1400" dirty="0" smtClean="0"/>
              <a:t>Practices, </a:t>
            </a:r>
            <a:r>
              <a:rPr lang="en-US" sz="1400" dirty="0"/>
              <a:t>on </a:t>
            </a:r>
            <a:r>
              <a:rPr lang="en-US" sz="1400" dirty="0" smtClean="0"/>
              <a:t>formulary (as medical </a:t>
            </a:r>
            <a:r>
              <a:rPr lang="en-US" sz="1400" u="sng" dirty="0" smtClean="0"/>
              <a:t>and</a:t>
            </a:r>
            <a:r>
              <a:rPr lang="en-US" sz="1400" dirty="0" smtClean="0"/>
              <a:t> pharmacy benefit) </a:t>
            </a:r>
            <a:r>
              <a:rPr lang="en-US" sz="1400" dirty="0"/>
              <a:t>in order to expand </a:t>
            </a:r>
            <a:r>
              <a:rPr lang="en-US" sz="1400" dirty="0" smtClean="0"/>
              <a:t>access. </a:t>
            </a:r>
          </a:p>
          <a:p>
            <a:pPr lvl="1" indent="0">
              <a:buNone/>
            </a:pPr>
            <a:endParaRPr lang="en-US" sz="1300" dirty="0" smtClean="0"/>
          </a:p>
          <a:p>
            <a:pPr marL="285750" indent="-285750">
              <a:buFont typeface="Arial" panose="020B0604020202020204" pitchFamily="34" charset="0"/>
              <a:buChar char="•"/>
            </a:pPr>
            <a:r>
              <a:rPr lang="en-US" sz="1600" dirty="0" smtClean="0"/>
              <a:t>Pharmacy </a:t>
            </a:r>
            <a:r>
              <a:rPr lang="en-US" sz="1600" dirty="0" err="1" smtClean="0"/>
              <a:t>tiering</a:t>
            </a:r>
            <a:endParaRPr lang="en-US" sz="1600" dirty="0"/>
          </a:p>
          <a:p>
            <a:pPr marL="842949" lvl="1" indent="-285750">
              <a:buFont typeface="Arial" panose="020B0604020202020204" pitchFamily="34" charset="0"/>
              <a:buChar char="•"/>
            </a:pPr>
            <a:r>
              <a:rPr lang="en-US" sz="1300" dirty="0" smtClean="0"/>
              <a:t>Anthem proposal to offer tiered networks prioritizing large chain pharmacies that are able to offer drug discounts. Non-preferred pharmacies would cost slightly more, but would still be in network. Savings would be passed on as .5% premium reduction. </a:t>
            </a:r>
          </a:p>
          <a:p>
            <a:pPr lvl="1" indent="0">
              <a:buNone/>
            </a:pPr>
            <a:endParaRPr lang="en-US" sz="1300" dirty="0" smtClean="0"/>
          </a:p>
          <a:p>
            <a:pPr marL="285750" indent="-285750">
              <a:buFont typeface="Arial" panose="020B0604020202020204" pitchFamily="34" charset="0"/>
              <a:buChar char="•"/>
            </a:pPr>
            <a:r>
              <a:rPr lang="en-US" sz="1600" dirty="0" smtClean="0"/>
              <a:t>Clarifying: office-based procedure cost; MH/SU items/services in 3 visits rule</a:t>
            </a:r>
          </a:p>
        </p:txBody>
      </p:sp>
      <p:sp>
        <p:nvSpPr>
          <p:cNvPr id="4" name="Slide Number Placeholder 3"/>
          <p:cNvSpPr>
            <a:spLocks noGrp="1"/>
          </p:cNvSpPr>
          <p:nvPr>
            <p:ph type="sldNum" sz="quarter" idx="4"/>
          </p:nvPr>
        </p:nvSpPr>
        <p:spPr/>
        <p:txBody>
          <a:bodyPr/>
          <a:lstStyle/>
          <a:p>
            <a:fld id="{C8146628-1A01-9741-8A8B-916D51547CC7}" type="slidenum">
              <a:rPr lang="en-US" smtClean="0"/>
              <a:pPr/>
              <a:t>35</a:t>
            </a:fld>
            <a:endParaRPr lang="en-US" dirty="0"/>
          </a:p>
        </p:txBody>
      </p:sp>
      <p:sp>
        <p:nvSpPr>
          <p:cNvPr id="5" name="Title 1"/>
          <p:cNvSpPr>
            <a:spLocks noGrp="1"/>
          </p:cNvSpPr>
          <p:nvPr>
            <p:ph type="title"/>
          </p:nvPr>
        </p:nvSpPr>
        <p:spPr>
          <a:xfrm>
            <a:off x="165600" y="122873"/>
            <a:ext cx="8812800" cy="398621"/>
          </a:xfrm>
        </p:spPr>
        <p:txBody>
          <a:bodyPr>
            <a:normAutofit fontScale="90000"/>
          </a:bodyPr>
          <a:lstStyle/>
          <a:p>
            <a:r>
              <a:rPr lang="en-US" dirty="0" smtClean="0"/>
              <a:t>2018 BENEFIT DESIGN WORK GROUP: STILL ADDRESING</a:t>
            </a:r>
            <a:endParaRPr lang="en-US" dirty="0"/>
          </a:p>
        </p:txBody>
      </p:sp>
    </p:spTree>
    <p:extLst>
      <p:ext uri="{BB962C8B-B14F-4D97-AF65-F5344CB8AC3E}">
        <p14:creationId xmlns:p14="http://schemas.microsoft.com/office/powerpoint/2010/main" val="1561493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296" y="905318"/>
            <a:ext cx="8687108" cy="4003665"/>
          </a:xfrm>
        </p:spPr>
        <p:txBody>
          <a:bodyPr>
            <a:normAutofit/>
          </a:bodyPr>
          <a:lstStyle/>
          <a:p>
            <a:r>
              <a:rPr lang="en-US" sz="1600" i="1" dirty="0"/>
              <a:t>T</a:t>
            </a:r>
            <a:r>
              <a:rPr lang="en-US" sz="1600" i="1" dirty="0" smtClean="0"/>
              <a:t>he following topics, are planned discussion for future meetings.</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Prediabetes programs</a:t>
            </a:r>
          </a:p>
          <a:p>
            <a:endParaRPr lang="en-US" sz="1600" dirty="0" smtClean="0"/>
          </a:p>
          <a:p>
            <a:pPr marL="285750" indent="-285750">
              <a:buFont typeface="Arial" panose="020B0604020202020204" pitchFamily="34" charset="0"/>
              <a:buChar char="•"/>
            </a:pPr>
            <a:r>
              <a:rPr lang="en-US" sz="1600" dirty="0" smtClean="0"/>
              <a:t>Pain management therapy – access and channels</a:t>
            </a:r>
          </a:p>
          <a:p>
            <a:pPr marL="842949" lvl="1" indent="-285750">
              <a:buFont typeface="Arial" panose="020B0604020202020204" pitchFamily="34" charset="0"/>
              <a:buChar char="•"/>
            </a:pPr>
            <a:r>
              <a:rPr lang="en-US" sz="1200" dirty="0" smtClean="0"/>
              <a:t>In light of the opioid epidemic, and recent research on opioid addictiveness, low therapeutic ratio and lack of documented effectiveness in treatment of chronic pain, Covered California will assess plan access to alternative pain management services such as physical therapy and acupuncture</a:t>
            </a:r>
            <a:r>
              <a:rPr lang="en-US" sz="1200" dirty="0"/>
              <a:t>. (</a:t>
            </a:r>
            <a:r>
              <a:rPr lang="en-US" sz="1200" dirty="0">
                <a:hlinkClick r:id="rId2"/>
              </a:rPr>
              <a:t>http://</a:t>
            </a:r>
            <a:r>
              <a:rPr lang="en-US" sz="1200" dirty="0" smtClean="0">
                <a:hlinkClick r:id="rId2"/>
              </a:rPr>
              <a:t>www.chcf.org/topics/opioid-safety</a:t>
            </a:r>
            <a:r>
              <a:rPr lang="en-US" sz="1200"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600" dirty="0" smtClean="0"/>
              <a:t>Tobacco cessation – removal of day limit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Home health copay (per day vs. per visit) </a:t>
            </a:r>
          </a:p>
        </p:txBody>
      </p:sp>
      <p:sp>
        <p:nvSpPr>
          <p:cNvPr id="4" name="Slide Number Placeholder 3"/>
          <p:cNvSpPr>
            <a:spLocks noGrp="1"/>
          </p:cNvSpPr>
          <p:nvPr>
            <p:ph type="sldNum" sz="quarter" idx="4"/>
          </p:nvPr>
        </p:nvSpPr>
        <p:spPr/>
        <p:txBody>
          <a:bodyPr/>
          <a:lstStyle/>
          <a:p>
            <a:fld id="{C8146628-1A01-9741-8A8B-916D51547CC7}" type="slidenum">
              <a:rPr lang="en-US" smtClean="0"/>
              <a:pPr/>
              <a:t>36</a:t>
            </a:fld>
            <a:endParaRPr lang="en-US" dirty="0"/>
          </a:p>
        </p:txBody>
      </p:sp>
      <p:sp>
        <p:nvSpPr>
          <p:cNvPr id="5" name="Title 1"/>
          <p:cNvSpPr>
            <a:spLocks noGrp="1"/>
          </p:cNvSpPr>
          <p:nvPr>
            <p:ph type="title"/>
          </p:nvPr>
        </p:nvSpPr>
        <p:spPr>
          <a:xfrm>
            <a:off x="165600" y="122873"/>
            <a:ext cx="8812800" cy="398621"/>
          </a:xfrm>
        </p:spPr>
        <p:txBody>
          <a:bodyPr>
            <a:normAutofit fontScale="90000"/>
          </a:bodyPr>
          <a:lstStyle/>
          <a:p>
            <a:r>
              <a:rPr lang="en-US" dirty="0" smtClean="0"/>
              <a:t>2018 BENEFIT DESIGN WORK GROUP: TO BE ADDRESSED</a:t>
            </a:r>
            <a:endParaRPr lang="en-US" dirty="0"/>
          </a:p>
        </p:txBody>
      </p:sp>
    </p:spTree>
    <p:extLst>
      <p:ext uri="{BB962C8B-B14F-4D97-AF65-F5344CB8AC3E}">
        <p14:creationId xmlns:p14="http://schemas.microsoft.com/office/powerpoint/2010/main" val="1508749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5600" y="727408"/>
            <a:ext cx="8687108" cy="3805958"/>
          </a:xfrm>
        </p:spPr>
        <p:txBody>
          <a:bodyPr/>
          <a:lstStyle/>
          <a:p>
            <a:pPr algn="ctr"/>
            <a:endParaRPr lang="en-US" dirty="0" smtClean="0"/>
          </a:p>
          <a:p>
            <a:pPr marL="285750" indent="-285750">
              <a:buFont typeface="Arial" panose="020B0604020202020204" pitchFamily="34" charset="0"/>
              <a:buChar char="•"/>
            </a:pPr>
            <a:r>
              <a:rPr lang="en-US" dirty="0" smtClean="0"/>
              <a:t>Continue to allow Alternate Benefit Designs (ABD) in Covered California for Small Business (CCSB) in 2018</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Retain Copay and Coinsurance plan design options for CCSB Silver.</a:t>
            </a:r>
          </a:p>
          <a:p>
            <a:pPr marL="842949" lvl="1" indent="-285750">
              <a:buFont typeface="Arial" panose="020B0604020202020204" pitchFamily="34" charset="0"/>
              <a:buChar char="•"/>
            </a:pPr>
            <a:r>
              <a:rPr lang="en-US" dirty="0"/>
              <a:t>Rationale: G</a:t>
            </a:r>
            <a:r>
              <a:rPr lang="en-US" dirty="0" smtClean="0"/>
              <a:t>roup sees value in retaining as much choice as possible for employers as Covered CA builds this smaller market, which includes different dynamics than the individual market. Cal Choice and “street markets” would still have both Silver options and other ABDs; not enough positive tradeoffs for removing from </a:t>
            </a:r>
            <a:r>
              <a:rPr lang="en-US" i="1" dirty="0" smtClean="0"/>
              <a:t>just</a:t>
            </a:r>
            <a:r>
              <a:rPr lang="en-US" dirty="0" smtClean="0"/>
              <a:t> the CCSB marketplace.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R</a:t>
            </a:r>
            <a:r>
              <a:rPr lang="en-US" dirty="0" smtClean="0"/>
              <a:t>etain Gold/Platinum copay and coinsurance designs in individual market for 2018</a:t>
            </a:r>
          </a:p>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4"/>
          </p:nvPr>
        </p:nvSpPr>
        <p:spPr/>
        <p:txBody>
          <a:bodyPr/>
          <a:lstStyle/>
          <a:p>
            <a:fld id="{C8146628-1A01-9741-8A8B-916D51547CC7}" type="slidenum">
              <a:rPr lang="en-US" smtClean="0"/>
              <a:pPr/>
              <a:t>37</a:t>
            </a:fld>
            <a:endParaRPr lang="en-US" dirty="0"/>
          </a:p>
        </p:txBody>
      </p:sp>
      <p:sp>
        <p:nvSpPr>
          <p:cNvPr id="5" name="Title 1"/>
          <p:cNvSpPr>
            <a:spLocks noGrp="1"/>
          </p:cNvSpPr>
          <p:nvPr>
            <p:ph type="title"/>
          </p:nvPr>
        </p:nvSpPr>
        <p:spPr>
          <a:xfrm>
            <a:off x="165600" y="122873"/>
            <a:ext cx="8812800" cy="398621"/>
          </a:xfrm>
        </p:spPr>
        <p:txBody>
          <a:bodyPr>
            <a:normAutofit fontScale="90000"/>
          </a:bodyPr>
          <a:lstStyle/>
          <a:p>
            <a:r>
              <a:rPr lang="en-US" dirty="0" smtClean="0"/>
              <a:t>2018 BENEFIT DESIGN WORK GROUP: ITEMS WITH CONSENSUS</a:t>
            </a:r>
            <a:endParaRPr lang="en-US" dirty="0"/>
          </a:p>
        </p:txBody>
      </p:sp>
    </p:spTree>
    <p:extLst>
      <p:ext uri="{BB962C8B-B14F-4D97-AF65-F5344CB8AC3E}">
        <p14:creationId xmlns:p14="http://schemas.microsoft.com/office/powerpoint/2010/main" val="21830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528389"/>
            <a:ext cx="8686804" cy="637130"/>
          </a:xfrm>
        </p:spPr>
        <p:txBody>
          <a:bodyPr>
            <a:normAutofit/>
          </a:bodyPr>
          <a:lstStyle/>
          <a:p>
            <a:r>
              <a:rPr lang="en-US" dirty="0" smtClean="0"/>
              <a:t>JAMES DEBENEDETTI, DIRECTOR</a:t>
            </a:r>
          </a:p>
          <a:p>
            <a:r>
              <a:rPr lang="en-US" dirty="0" smtClean="0"/>
              <a:t>PLAN MANAGEMENT DIVISION</a:t>
            </a: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38</a:t>
            </a:fld>
            <a:endParaRPr lang="en-US" dirty="0"/>
          </a:p>
        </p:txBody>
      </p:sp>
      <p:sp>
        <p:nvSpPr>
          <p:cNvPr id="6" name="Title 5"/>
          <p:cNvSpPr>
            <a:spLocks noGrp="1"/>
          </p:cNvSpPr>
          <p:nvPr>
            <p:ph type="title"/>
          </p:nvPr>
        </p:nvSpPr>
        <p:spPr>
          <a:xfrm>
            <a:off x="228600" y="2078622"/>
            <a:ext cx="8686800" cy="449767"/>
          </a:xfrm>
        </p:spPr>
        <p:txBody>
          <a:bodyPr>
            <a:normAutofit fontScale="90000"/>
          </a:bodyPr>
          <a:lstStyle/>
          <a:p>
            <a:r>
              <a:rPr lang="en-US" dirty="0" smtClean="0"/>
              <a:t>WRAP UP AND NEXT STEPS</a:t>
            </a:r>
            <a:endParaRPr lang="en-US" dirty="0"/>
          </a:p>
        </p:txBody>
      </p:sp>
    </p:spTree>
    <p:extLst>
      <p:ext uri="{BB962C8B-B14F-4D97-AF65-F5344CB8AC3E}">
        <p14:creationId xmlns:p14="http://schemas.microsoft.com/office/powerpoint/2010/main" val="126184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88" y="2048428"/>
            <a:ext cx="8807712" cy="1102414"/>
          </a:xfrm>
        </p:spPr>
        <p:txBody>
          <a:bodyPr>
            <a:normAutofit/>
          </a:bodyPr>
          <a:lstStyle/>
          <a:p>
            <a:r>
              <a:rPr lang="en-US" sz="2200" dirty="0" smtClean="0"/>
              <a:t>OPEN ENROLLMENT 4</a:t>
            </a:r>
            <a:endParaRPr lang="en-US" sz="2200" dirty="0"/>
          </a:p>
        </p:txBody>
      </p:sp>
      <p:sp>
        <p:nvSpPr>
          <p:cNvPr id="3" name="Text Placeholder 2"/>
          <p:cNvSpPr>
            <a:spLocks noGrp="1"/>
          </p:cNvSpPr>
          <p:nvPr>
            <p:ph type="body" idx="1"/>
          </p:nvPr>
        </p:nvSpPr>
        <p:spPr>
          <a:xfrm>
            <a:off x="107688" y="2513712"/>
            <a:ext cx="8686804" cy="637130"/>
          </a:xfrm>
        </p:spPr>
        <p:txBody>
          <a:bodyPr>
            <a:normAutofit/>
          </a:bodyPr>
          <a:lstStyle/>
          <a:p>
            <a:r>
              <a:rPr lang="en-US" dirty="0" smtClean="0"/>
              <a:t>DREW KYLER, BRANCH CHIEF</a:t>
            </a:r>
          </a:p>
          <a:p>
            <a:r>
              <a:rPr lang="en-US" dirty="0" smtClean="0"/>
              <a:t>COVERED CALIFORNIA OUTREACH AND SALES</a:t>
            </a: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3</a:t>
            </a:fld>
            <a:endParaRPr lang="en-US" dirty="0"/>
          </a:p>
        </p:txBody>
      </p:sp>
    </p:spTree>
    <p:extLst>
      <p:ext uri="{BB962C8B-B14F-4D97-AF65-F5344CB8AC3E}">
        <p14:creationId xmlns:p14="http://schemas.microsoft.com/office/powerpoint/2010/main" val="397470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mtClean="0"/>
              <a:pPr/>
              <a:t>39</a:t>
            </a:fld>
            <a:endParaRPr lang="en-US" dirty="0"/>
          </a:p>
        </p:txBody>
      </p:sp>
      <p:sp>
        <p:nvSpPr>
          <p:cNvPr id="8" name="Title 1"/>
          <p:cNvSpPr txBox="1">
            <a:spLocks/>
          </p:cNvSpPr>
          <p:nvPr/>
        </p:nvSpPr>
        <p:spPr>
          <a:xfrm>
            <a:off x="304804" y="330107"/>
            <a:ext cx="8686800" cy="675454"/>
          </a:xfrm>
          <a:prstGeom prst="rect">
            <a:avLst/>
          </a:prstGeom>
        </p:spPr>
        <p:txBody>
          <a:bodyPr vert="horz" lIns="91440" tIns="45720" rIns="91440" bIns="45720" rtlCol="0" anchor="t">
            <a:normAutofit/>
          </a:bodyPr>
          <a:lst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a:lstStyle>
          <a:p>
            <a:r>
              <a:rPr lang="en-US" dirty="0" smtClean="0"/>
              <a:t>SUGGESTED AGENDA TOPICS FOR NOVEMBER MEETING</a:t>
            </a:r>
            <a:endParaRPr lang="en-US" dirty="0"/>
          </a:p>
        </p:txBody>
      </p:sp>
      <p:sp>
        <p:nvSpPr>
          <p:cNvPr id="9" name="Text Placeholder 3"/>
          <p:cNvSpPr>
            <a:spLocks noGrp="1"/>
          </p:cNvSpPr>
          <p:nvPr>
            <p:ph type="body" sz="quarter" idx="13"/>
          </p:nvPr>
        </p:nvSpPr>
        <p:spPr>
          <a:xfrm>
            <a:off x="350523" y="1005613"/>
            <a:ext cx="8564881" cy="3398364"/>
          </a:xfrm>
        </p:spPr>
        <p:txBody>
          <a:bodyPr>
            <a:normAutofit/>
          </a:bodyPr>
          <a:lstStyle/>
          <a:p>
            <a:pPr marL="114300" lvl="0"/>
            <a:endParaRPr lang="en-US" dirty="0" smtClean="0">
              <a:solidFill>
                <a:schemeClr val="tx1">
                  <a:lumMod val="65000"/>
                  <a:lumOff val="35000"/>
                </a:schemeClr>
              </a:solidFill>
            </a:endParaRPr>
          </a:p>
          <a:p>
            <a:pPr marL="400050" lvl="0" indent="-285750">
              <a:buFont typeface="Arial" panose="020B0604020202020204" pitchFamily="34" charset="0"/>
              <a:buChar char="•"/>
            </a:pPr>
            <a:r>
              <a:rPr lang="en-US" sz="1800" dirty="0" smtClean="0">
                <a:solidFill>
                  <a:schemeClr val="tx1">
                    <a:lumMod val="65000"/>
                    <a:lumOff val="35000"/>
                  </a:schemeClr>
                </a:solidFill>
              </a:rPr>
              <a:t>Consumer satisfaction in Bronze plans – survey results </a:t>
            </a:r>
          </a:p>
          <a:p>
            <a:pPr marL="114300" lvl="0"/>
            <a:endParaRPr lang="en-US" sz="1800" dirty="0" smtClean="0">
              <a:solidFill>
                <a:schemeClr val="tx1">
                  <a:lumMod val="65000"/>
                  <a:lumOff val="35000"/>
                </a:schemeClr>
              </a:solidFill>
            </a:endParaRPr>
          </a:p>
          <a:p>
            <a:pPr marL="400050" lvl="0" indent="-285750">
              <a:buFont typeface="Arial" panose="020B0604020202020204" pitchFamily="34" charset="0"/>
              <a:buChar char="•"/>
            </a:pPr>
            <a:r>
              <a:rPr lang="en-US" sz="1800" dirty="0" smtClean="0">
                <a:solidFill>
                  <a:schemeClr val="tx1">
                    <a:lumMod val="65000"/>
                    <a:lumOff val="35000"/>
                  </a:schemeClr>
                </a:solidFill>
              </a:rPr>
              <a:t>2018 Benefit Design - Update</a:t>
            </a:r>
          </a:p>
          <a:p>
            <a:pPr marL="114300" lvl="0"/>
            <a:endParaRPr lang="en-US" dirty="0">
              <a:solidFill>
                <a:schemeClr val="tx1">
                  <a:lumMod val="65000"/>
                  <a:lumOff val="35000"/>
                </a:schemeClr>
              </a:solidFill>
            </a:endParaRPr>
          </a:p>
          <a:p>
            <a:pPr marL="400050" lvl="0" indent="-285750">
              <a:buFont typeface="Arial" panose="020B0604020202020204" pitchFamily="34" charset="0"/>
              <a:buChar char="•"/>
            </a:pPr>
            <a:r>
              <a:rPr lang="en-US" dirty="0" smtClean="0">
                <a:solidFill>
                  <a:schemeClr val="tx1">
                    <a:lumMod val="65000"/>
                    <a:lumOff val="35000"/>
                  </a:schemeClr>
                </a:solidFill>
              </a:rPr>
              <a:t>Healthcare Evidence Initiative (</a:t>
            </a:r>
            <a:r>
              <a:rPr lang="en-US" dirty="0" err="1" smtClean="0">
                <a:solidFill>
                  <a:schemeClr val="tx1">
                    <a:lumMod val="65000"/>
                    <a:lumOff val="35000"/>
                  </a:schemeClr>
                </a:solidFill>
              </a:rPr>
              <a:t>Truven</a:t>
            </a:r>
            <a:r>
              <a:rPr lang="en-US" dirty="0" smtClean="0">
                <a:solidFill>
                  <a:schemeClr val="tx1">
                    <a:lumMod val="65000"/>
                    <a:lumOff val="35000"/>
                  </a:schemeClr>
                </a:solidFill>
              </a:rPr>
              <a:t>) Discussion </a:t>
            </a:r>
            <a:endParaRPr lang="en-US" sz="1800" dirty="0" smtClean="0">
              <a:solidFill>
                <a:schemeClr val="tx1">
                  <a:lumMod val="65000"/>
                  <a:lumOff val="35000"/>
                </a:schemeClr>
              </a:solidFill>
            </a:endParaRPr>
          </a:p>
          <a:p>
            <a:pPr marL="114300" lvl="0"/>
            <a:endParaRPr lang="en-US" sz="1800" dirty="0" smtClean="0">
              <a:solidFill>
                <a:schemeClr val="tx1">
                  <a:lumMod val="65000"/>
                  <a:lumOff val="35000"/>
                </a:schemeClr>
              </a:solidFill>
            </a:endParaRPr>
          </a:p>
          <a:p>
            <a:pPr marL="400050" indent="-285750">
              <a:buFont typeface="Arial" pitchFamily="34" charset="0"/>
              <a:buChar char="•"/>
            </a:pPr>
            <a:r>
              <a:rPr lang="en-US" dirty="0" smtClean="0">
                <a:solidFill>
                  <a:schemeClr val="tx1">
                    <a:lumMod val="65000"/>
                    <a:lumOff val="35000"/>
                  </a:schemeClr>
                </a:solidFill>
              </a:rPr>
              <a:t>Others? Please email </a:t>
            </a:r>
            <a:r>
              <a:rPr lang="en-US" dirty="0" smtClean="0">
                <a:solidFill>
                  <a:schemeClr val="tx1">
                    <a:lumMod val="65000"/>
                    <a:lumOff val="35000"/>
                  </a:schemeClr>
                </a:solidFill>
                <a:hlinkClick r:id="rId3"/>
              </a:rPr>
              <a:t>Lindsay.Petersen@covered.ca.gov</a:t>
            </a:r>
            <a:r>
              <a:rPr lang="en-US" dirty="0" smtClean="0">
                <a:solidFill>
                  <a:schemeClr val="tx1">
                    <a:lumMod val="65000"/>
                    <a:lumOff val="35000"/>
                  </a:schemeClr>
                </a:solidFill>
              </a:rPr>
              <a:t> </a:t>
            </a:r>
            <a:endParaRPr lang="en-US" sz="1800" dirty="0">
              <a:solidFill>
                <a:schemeClr val="tx1">
                  <a:lumMod val="65000"/>
                  <a:lumOff val="35000"/>
                </a:schemeClr>
              </a:solidFill>
            </a:endParaRPr>
          </a:p>
        </p:txBody>
      </p:sp>
    </p:spTree>
    <p:extLst>
      <p:ext uri="{BB962C8B-B14F-4D97-AF65-F5344CB8AC3E}">
        <p14:creationId xmlns:p14="http://schemas.microsoft.com/office/powerpoint/2010/main" val="80243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California: </a:t>
            </a:r>
            <a:r>
              <a:rPr lang="en-US" dirty="0" smtClean="0">
                <a:solidFill>
                  <a:srgbClr val="706C71"/>
                </a:solidFill>
              </a:rPr>
              <a:t>Open Enrollment 4</a:t>
            </a:r>
            <a:endParaRPr lang="en-US" dirty="0">
              <a:solidFill>
                <a:srgbClr val="706C71"/>
              </a:solidFill>
            </a:endParaRPr>
          </a:p>
        </p:txBody>
      </p:sp>
      <p:sp>
        <p:nvSpPr>
          <p:cNvPr id="3" name="Slide Number Placeholder 2"/>
          <p:cNvSpPr>
            <a:spLocks noGrp="1"/>
          </p:cNvSpPr>
          <p:nvPr>
            <p:ph type="sldNum" sz="quarter" idx="4"/>
          </p:nvPr>
        </p:nvSpPr>
        <p:spPr/>
        <p:txBody>
          <a:bodyPr/>
          <a:lstStyle/>
          <a:p>
            <a:fld id="{C8146628-1A01-9741-8A8B-916D51547CC7}" type="slidenum">
              <a:rPr lang="en-US" smtClean="0"/>
              <a:pPr/>
              <a:t>4</a:t>
            </a:fld>
            <a:endParaRPr lang="en-US" dirty="0"/>
          </a:p>
        </p:txBody>
      </p:sp>
      <p:sp>
        <p:nvSpPr>
          <p:cNvPr id="4" name="Text Placeholder 3"/>
          <p:cNvSpPr>
            <a:spLocks noGrp="1"/>
          </p:cNvSpPr>
          <p:nvPr>
            <p:ph type="body" sz="quarter" idx="4294967295"/>
          </p:nvPr>
        </p:nvSpPr>
        <p:spPr>
          <a:xfrm>
            <a:off x="228600" y="769615"/>
            <a:ext cx="8680450" cy="3920372"/>
          </a:xfrm>
          <a:prstGeom prst="rect">
            <a:avLst/>
          </a:prstGeom>
        </p:spPr>
        <p:txBody>
          <a:bodyPr>
            <a:noAutofit/>
          </a:bodyPr>
          <a:lstStyle/>
          <a:p>
            <a:pPr>
              <a:spcBef>
                <a:spcPts val="900"/>
              </a:spcBef>
            </a:pPr>
            <a:r>
              <a:rPr lang="en-US" sz="2100" dirty="0"/>
              <a:t>From 2013 to 2015, nearly </a:t>
            </a:r>
            <a:r>
              <a:rPr lang="en-US" sz="2100" b="1" dirty="0"/>
              <a:t>3.2 million </a:t>
            </a:r>
            <a:r>
              <a:rPr lang="en-US" sz="2100" dirty="0"/>
              <a:t>Californians have gained health insurance.</a:t>
            </a:r>
          </a:p>
          <a:p>
            <a:pPr>
              <a:spcBef>
                <a:spcPts val="900"/>
              </a:spcBef>
            </a:pPr>
            <a:r>
              <a:rPr lang="en-US" sz="2100" dirty="0"/>
              <a:t>In raw numbers, </a:t>
            </a:r>
            <a:r>
              <a:rPr lang="en-US" sz="2100" b="1" dirty="0"/>
              <a:t>California’s enrollment of nearly 3.2 million into insurance coverage is more than the next three states combined</a:t>
            </a:r>
            <a:r>
              <a:rPr lang="en-US" sz="2100" dirty="0"/>
              <a:t>.</a:t>
            </a:r>
          </a:p>
          <a:p>
            <a:pPr>
              <a:spcBef>
                <a:spcPts val="900"/>
              </a:spcBef>
            </a:pPr>
            <a:r>
              <a:rPr lang="en-US" sz="2100" dirty="0"/>
              <a:t>This helped California </a:t>
            </a:r>
            <a:r>
              <a:rPr lang="en-US" sz="2100" b="1" dirty="0"/>
              <a:t>cut its uninsured rate in half</a:t>
            </a:r>
            <a:r>
              <a:rPr lang="en-US" sz="2100" dirty="0"/>
              <a:t>, from 17.2 percent to 8.6 percent.</a:t>
            </a:r>
          </a:p>
          <a:p>
            <a:pPr>
              <a:spcBef>
                <a:spcPts val="900"/>
              </a:spcBef>
            </a:pPr>
            <a:r>
              <a:rPr lang="en-US" sz="2100" dirty="0"/>
              <a:t>The 8.6 percent decrease is </a:t>
            </a:r>
            <a:r>
              <a:rPr lang="en-US" sz="2100" b="1" dirty="0"/>
              <a:t>the largest of any state in the nation</a:t>
            </a:r>
            <a:r>
              <a:rPr lang="en-US" sz="2100" dirty="0"/>
              <a:t>.</a:t>
            </a:r>
          </a:p>
          <a:p>
            <a:pPr>
              <a:spcBef>
                <a:spcPts val="900"/>
              </a:spcBef>
            </a:pPr>
            <a:r>
              <a:rPr lang="en-US" sz="2100" dirty="0"/>
              <a:t>92 percent of Californian’s have </a:t>
            </a:r>
            <a:r>
              <a:rPr lang="en-US" sz="2100" b="1" dirty="0"/>
              <a:t>at least 3 plans </a:t>
            </a:r>
            <a:r>
              <a:rPr lang="en-US" sz="2100" dirty="0"/>
              <a:t>to choose from. Every Californian has more than one plan to choose from.</a:t>
            </a:r>
          </a:p>
        </p:txBody>
      </p:sp>
    </p:spTree>
    <p:extLst>
      <p:ext uri="{BB962C8B-B14F-4D97-AF65-F5344CB8AC3E}">
        <p14:creationId xmlns:p14="http://schemas.microsoft.com/office/powerpoint/2010/main" val="217837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1"/>
            <a:ext cx="8686800" cy="501344"/>
          </a:xfrm>
        </p:spPr>
        <p:txBody>
          <a:bodyPr/>
          <a:lstStyle/>
          <a:p>
            <a:r>
              <a:rPr lang="en-US" dirty="0"/>
              <a:t>Covered California: </a:t>
            </a:r>
            <a:r>
              <a:rPr lang="en-US" dirty="0">
                <a:solidFill>
                  <a:srgbClr val="706C71"/>
                </a:solidFill>
              </a:rPr>
              <a:t>Open Enrollment 4</a:t>
            </a:r>
            <a:endParaRPr lang="en-US" dirty="0"/>
          </a:p>
        </p:txBody>
      </p:sp>
      <p:sp>
        <p:nvSpPr>
          <p:cNvPr id="3" name="Slide Number Placeholder 2"/>
          <p:cNvSpPr>
            <a:spLocks noGrp="1"/>
          </p:cNvSpPr>
          <p:nvPr>
            <p:ph type="sldNum" sz="quarter" idx="4"/>
          </p:nvPr>
        </p:nvSpPr>
        <p:spPr/>
        <p:txBody>
          <a:bodyPr/>
          <a:lstStyle/>
          <a:p>
            <a:fld id="{C8146628-1A01-9741-8A8B-916D51547CC7}" type="slidenum">
              <a:rPr lang="en-US" smtClean="0"/>
              <a:pPr/>
              <a:t>5</a:t>
            </a:fld>
            <a:endParaRPr lang="en-US" dirty="0"/>
          </a:p>
        </p:txBody>
      </p:sp>
      <p:sp>
        <p:nvSpPr>
          <p:cNvPr id="4" name="Text Placeholder 3"/>
          <p:cNvSpPr>
            <a:spLocks noGrp="1"/>
          </p:cNvSpPr>
          <p:nvPr>
            <p:ph type="body" sz="quarter" idx="4294967295"/>
          </p:nvPr>
        </p:nvSpPr>
        <p:spPr>
          <a:xfrm>
            <a:off x="228600" y="638504"/>
            <a:ext cx="8686799" cy="4133558"/>
          </a:xfrm>
          <a:prstGeom prst="rect">
            <a:avLst/>
          </a:prstGeom>
        </p:spPr>
        <p:txBody>
          <a:bodyPr>
            <a:normAutofit fontScale="92500" lnSpcReduction="10000"/>
          </a:bodyPr>
          <a:lstStyle/>
          <a:p>
            <a:pPr marL="0" indent="0">
              <a:buNone/>
            </a:pPr>
            <a:r>
              <a:rPr lang="en-US" dirty="0" smtClean="0"/>
              <a:t>Many have received in person assistance with enrollment, and of those, most were assisted by a Covered California enroller </a:t>
            </a:r>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endParaRPr lang="en-US" sz="1050" dirty="0"/>
          </a:p>
          <a:p>
            <a:pPr marL="0" indent="0">
              <a:buNone/>
            </a:pPr>
            <a:r>
              <a:rPr lang="en-US" sz="975" dirty="0"/>
              <a:t>SOURCE: Kaiser Family Foundation California Longitudinal Panel Surveys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558" y="1249926"/>
            <a:ext cx="6280882" cy="3236207"/>
          </a:xfrm>
          <a:prstGeom prst="rect">
            <a:avLst/>
          </a:prstGeom>
        </p:spPr>
      </p:pic>
    </p:spTree>
    <p:extLst>
      <p:ext uri="{BB962C8B-B14F-4D97-AF65-F5344CB8AC3E}">
        <p14:creationId xmlns:p14="http://schemas.microsoft.com/office/powerpoint/2010/main" val="351700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1"/>
            <a:ext cx="8686800" cy="476844"/>
          </a:xfrm>
        </p:spPr>
        <p:txBody>
          <a:bodyPr/>
          <a:lstStyle/>
          <a:p>
            <a:r>
              <a:rPr lang="en-US" dirty="0"/>
              <a:t>Covered California: </a:t>
            </a:r>
            <a:r>
              <a:rPr lang="en-US" dirty="0">
                <a:solidFill>
                  <a:srgbClr val="706C71"/>
                </a:solidFill>
              </a:rPr>
              <a:t>Open Enrollment 4</a:t>
            </a:r>
            <a:endParaRPr lang="en-US" dirty="0"/>
          </a:p>
        </p:txBody>
      </p:sp>
      <p:sp>
        <p:nvSpPr>
          <p:cNvPr id="3" name="Slide Number Placeholder 2"/>
          <p:cNvSpPr>
            <a:spLocks noGrp="1"/>
          </p:cNvSpPr>
          <p:nvPr>
            <p:ph type="sldNum" sz="quarter" idx="4"/>
          </p:nvPr>
        </p:nvSpPr>
        <p:spPr/>
        <p:txBody>
          <a:bodyPr/>
          <a:lstStyle/>
          <a:p>
            <a:fld id="{C8146628-1A01-9741-8A8B-916D51547CC7}" type="slidenum">
              <a:rPr lang="en-US" smtClean="0"/>
              <a:pPr/>
              <a:t>6</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685"/>
          <a:stretch/>
        </p:blipFill>
        <p:spPr>
          <a:xfrm>
            <a:off x="1138201" y="1409056"/>
            <a:ext cx="6642082" cy="3285200"/>
          </a:xfrm>
          <a:prstGeom prst="rect">
            <a:avLst/>
          </a:prstGeom>
        </p:spPr>
      </p:pic>
      <p:sp>
        <p:nvSpPr>
          <p:cNvPr id="4" name="Text Placeholder 3"/>
          <p:cNvSpPr>
            <a:spLocks noGrp="1"/>
          </p:cNvSpPr>
          <p:nvPr>
            <p:ph type="body" sz="quarter" idx="4294967295"/>
          </p:nvPr>
        </p:nvSpPr>
        <p:spPr>
          <a:xfrm>
            <a:off x="228600" y="614005"/>
            <a:ext cx="8680450" cy="4002446"/>
          </a:xfrm>
          <a:prstGeom prst="rect">
            <a:avLst/>
          </a:prstGeom>
        </p:spPr>
        <p:txBody>
          <a:bodyPr>
            <a:normAutofit/>
          </a:bodyPr>
          <a:lstStyle/>
          <a:p>
            <a:pPr marL="0" indent="0">
              <a:buNone/>
            </a:pPr>
            <a:r>
              <a:rPr lang="en-US" sz="2100" dirty="0"/>
              <a:t>There is still work to do! Among the remaining uninsured, awareness of the benefits of the ACA varies. Here is the percentage who:</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825" dirty="0"/>
          </a:p>
          <a:p>
            <a:pPr marL="0" indent="0">
              <a:buNone/>
            </a:pPr>
            <a:endParaRPr lang="en-US" sz="825" dirty="0"/>
          </a:p>
          <a:p>
            <a:pPr marL="0" indent="0">
              <a:buNone/>
            </a:pPr>
            <a:endParaRPr lang="en-US" sz="825" dirty="0"/>
          </a:p>
          <a:p>
            <a:pPr marL="0" indent="0">
              <a:buNone/>
            </a:pPr>
            <a:endParaRPr lang="en-US" sz="825" dirty="0"/>
          </a:p>
          <a:p>
            <a:pPr marL="0" indent="0" algn="r">
              <a:buNone/>
            </a:pPr>
            <a:r>
              <a:rPr lang="en-US" sz="825" dirty="0"/>
              <a:t>SOURCE: Kaiser Family Foundation California Longitudinal Panel Surveys  </a:t>
            </a:r>
          </a:p>
          <a:p>
            <a:pPr marL="0" indent="0">
              <a:buNone/>
            </a:pPr>
            <a:endParaRPr lang="en-US" dirty="0"/>
          </a:p>
        </p:txBody>
      </p:sp>
    </p:spTree>
    <p:extLst>
      <p:ext uri="{BB962C8B-B14F-4D97-AF65-F5344CB8AC3E}">
        <p14:creationId xmlns:p14="http://schemas.microsoft.com/office/powerpoint/2010/main" val="289105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03027" y="1372392"/>
            <a:ext cx="5491163" cy="2227918"/>
          </a:xfrm>
          <a:prstGeom prst="rect">
            <a:avLst/>
          </a:prstGeom>
          <a:noFill/>
        </p:spPr>
        <p:txBody>
          <a:bodyPr wrap="square">
            <a:spAutoFit/>
          </a:bodyPr>
          <a:lstStyle/>
          <a:p>
            <a:pPr algn="just">
              <a:lnSpc>
                <a:spcPct val="107000"/>
              </a:lnSpc>
              <a:spcAft>
                <a:spcPts val="600"/>
              </a:spcAft>
            </a:pPr>
            <a:r>
              <a:rPr lang="en-US" sz="2100" b="1" dirty="0">
                <a:solidFill>
                  <a:srgbClr val="554D56"/>
                </a:solidFill>
                <a:latin typeface="Arial" panose="020B0604020202020204" pitchFamily="34" charset="0"/>
                <a:ea typeface="Calibri" panose="020F0502020204030204" pitchFamily="34" charset="0"/>
                <a:cs typeface="Arial" panose="020B0604020202020204" pitchFamily="34" charset="0"/>
              </a:rPr>
              <a:t>14,204  </a:t>
            </a:r>
            <a:r>
              <a:rPr lang="en-US" dirty="0">
                <a:solidFill>
                  <a:srgbClr val="554D56"/>
                </a:solidFill>
                <a:latin typeface="Arial" panose="020B0604020202020204" pitchFamily="34" charset="0"/>
                <a:ea typeface="Calibri" panose="020F0502020204030204" pitchFamily="34" charset="0"/>
                <a:cs typeface="Arial" panose="020B0604020202020204" pitchFamily="34" charset="0"/>
              </a:rPr>
              <a:t>Certified Insurance Agents</a:t>
            </a:r>
          </a:p>
          <a:p>
            <a:pPr algn="just">
              <a:lnSpc>
                <a:spcPct val="107000"/>
              </a:lnSpc>
              <a:spcAft>
                <a:spcPts val="600"/>
              </a:spcAft>
            </a:pPr>
            <a:r>
              <a:rPr lang="en-US" sz="2100" b="1" dirty="0">
                <a:solidFill>
                  <a:srgbClr val="554D56"/>
                </a:solidFill>
                <a:latin typeface="Arial" panose="020B0604020202020204" pitchFamily="34" charset="0"/>
                <a:ea typeface="Calibri" panose="020F0502020204030204" pitchFamily="34" charset="0"/>
                <a:cs typeface="Arial" panose="020B0604020202020204" pitchFamily="34" charset="0"/>
              </a:rPr>
              <a:t>  2,406  </a:t>
            </a:r>
            <a:r>
              <a:rPr lang="en-US" dirty="0">
                <a:solidFill>
                  <a:srgbClr val="554D56"/>
                </a:solidFill>
                <a:latin typeface="Arial" panose="020B0604020202020204" pitchFamily="34" charset="0"/>
                <a:ea typeface="Calibri" panose="020F0502020204030204" pitchFamily="34" charset="0"/>
                <a:cs typeface="Arial" panose="020B0604020202020204" pitchFamily="34" charset="0"/>
              </a:rPr>
              <a:t>Certified Application Counselors</a:t>
            </a:r>
          </a:p>
          <a:p>
            <a:pPr algn="just">
              <a:lnSpc>
                <a:spcPct val="107000"/>
              </a:lnSpc>
              <a:spcAft>
                <a:spcPts val="600"/>
              </a:spcAft>
            </a:pPr>
            <a:r>
              <a:rPr lang="en-US" sz="2100" b="1" dirty="0">
                <a:solidFill>
                  <a:srgbClr val="554D56"/>
                </a:solidFill>
                <a:latin typeface="Arial" panose="020B0604020202020204" pitchFamily="34" charset="0"/>
                <a:ea typeface="Calibri" panose="020F0502020204030204" pitchFamily="34" charset="0"/>
                <a:cs typeface="Arial" panose="020B0604020202020204" pitchFamily="34" charset="0"/>
              </a:rPr>
              <a:t>  2,002  </a:t>
            </a:r>
            <a:r>
              <a:rPr lang="en-US" dirty="0">
                <a:solidFill>
                  <a:srgbClr val="554D56"/>
                </a:solidFill>
                <a:latin typeface="Arial" panose="020B0604020202020204" pitchFamily="34" charset="0"/>
                <a:ea typeface="Calibri" panose="020F0502020204030204" pitchFamily="34" charset="0"/>
                <a:cs typeface="Arial" panose="020B0604020202020204" pitchFamily="34" charset="0"/>
              </a:rPr>
              <a:t>Navigator/Certified Enrollment 	Counselors</a:t>
            </a:r>
          </a:p>
          <a:p>
            <a:pPr algn="just">
              <a:lnSpc>
                <a:spcPct val="107000"/>
              </a:lnSpc>
              <a:spcAft>
                <a:spcPts val="600"/>
              </a:spcAft>
            </a:pPr>
            <a:r>
              <a:rPr lang="en-US" sz="2100" b="1" dirty="0">
                <a:solidFill>
                  <a:srgbClr val="554D56"/>
                </a:solidFill>
                <a:latin typeface="Arial" panose="020B0604020202020204" pitchFamily="34" charset="0"/>
                <a:ea typeface="Calibri" panose="020F0502020204030204" pitchFamily="34" charset="0"/>
                <a:cs typeface="Arial" panose="020B0604020202020204" pitchFamily="34" charset="0"/>
              </a:rPr>
              <a:t>  1,215  </a:t>
            </a:r>
            <a:r>
              <a:rPr lang="en-US" dirty="0">
                <a:solidFill>
                  <a:srgbClr val="554D56"/>
                </a:solidFill>
                <a:latin typeface="Arial" panose="020B0604020202020204" pitchFamily="34" charset="0"/>
                <a:ea typeface="Calibri" panose="020F0502020204030204" pitchFamily="34" charset="0"/>
                <a:cs typeface="Arial" panose="020B0604020202020204" pitchFamily="34" charset="0"/>
              </a:rPr>
              <a:t>Plan-Based Enrollers</a:t>
            </a:r>
          </a:p>
          <a:p>
            <a:pPr>
              <a:lnSpc>
                <a:spcPct val="107000"/>
              </a:lnSpc>
              <a:spcAft>
                <a:spcPts val="600"/>
              </a:spcAft>
            </a:pPr>
            <a:r>
              <a:rPr lang="en-US" sz="2700" b="1" dirty="0">
                <a:solidFill>
                  <a:srgbClr val="19B9CA"/>
                </a:solidFill>
                <a:latin typeface="Arial" panose="020B0604020202020204" pitchFamily="34" charset="0"/>
                <a:ea typeface="Calibri" panose="020F0502020204030204" pitchFamily="34" charset="0"/>
                <a:cs typeface="Arial" panose="020B0604020202020204" pitchFamily="34" charset="0"/>
              </a:rPr>
              <a:t>19,827  </a:t>
            </a:r>
            <a:r>
              <a:rPr lang="en-US" sz="27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Total</a:t>
            </a:r>
          </a:p>
        </p:txBody>
      </p:sp>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105" y="0"/>
            <a:ext cx="176514" cy="5143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Slide Number Placeholder 18"/>
          <p:cNvSpPr>
            <a:spLocks noGrp="1"/>
          </p:cNvSpPr>
          <p:nvPr>
            <p:ph type="sldNum" sz="quarter" idx="12"/>
          </p:nvPr>
        </p:nvSpPr>
        <p:spPr/>
        <p:txBody>
          <a:bodyPr/>
          <a:lstStyle/>
          <a:p>
            <a:fld id="{FDF89270-0A98-4837-91EC-0265BB0E847C}" type="slidenum">
              <a:rPr lang="en-US" smtClean="0">
                <a:solidFill>
                  <a:prstClr val="black">
                    <a:tint val="75000"/>
                  </a:prstClr>
                </a:solidFill>
              </a:rPr>
              <a:pPr/>
              <a:t>7</a:t>
            </a:fld>
            <a:endParaRPr lang="en-US" dirty="0">
              <a:solidFill>
                <a:prstClr val="black">
                  <a:tint val="75000"/>
                </a:prstClr>
              </a:solidFill>
            </a:endParaRPr>
          </a:p>
        </p:txBody>
      </p:sp>
      <p:grpSp>
        <p:nvGrpSpPr>
          <p:cNvPr id="18" name="Group 17"/>
          <p:cNvGrpSpPr/>
          <p:nvPr/>
        </p:nvGrpSpPr>
        <p:grpSpPr>
          <a:xfrm>
            <a:off x="265933" y="4459945"/>
            <a:ext cx="8628257" cy="486116"/>
            <a:chOff x="354577" y="5997392"/>
            <a:chExt cx="11504343" cy="648155"/>
          </a:xfrm>
        </p:grpSpPr>
        <p:pic>
          <p:nvPicPr>
            <p:cNvPr id="14" name="Content Placeholder 2"/>
            <p:cNvPicPr>
              <a:picLocks noChangeAspect="1"/>
            </p:cNvPicPr>
            <p:nvPr/>
          </p:nvPicPr>
          <p:blipFill>
            <a:blip r:embed="rId4" cstate="print">
              <a:clrChange>
                <a:clrFrom>
                  <a:srgbClr val="D8D6D9"/>
                </a:clrFrom>
                <a:clrTo>
                  <a:srgbClr val="D8D6D9">
                    <a:alpha val="0"/>
                  </a:srgbClr>
                </a:clrTo>
              </a:clrChange>
              <a:extLst>
                <a:ext uri="{28A0092B-C50C-407E-A947-70E740481C1C}">
                  <a14:useLocalDpi xmlns:a14="http://schemas.microsoft.com/office/drawing/2010/main" val="0"/>
                </a:ext>
              </a:extLst>
            </a:blip>
            <a:stretch>
              <a:fillRect/>
            </a:stretch>
          </p:blipFill>
          <p:spPr>
            <a:xfrm>
              <a:off x="354577" y="5997392"/>
              <a:ext cx="1468248" cy="648155"/>
            </a:xfrm>
            <a:prstGeom prst="rect">
              <a:avLst/>
            </a:prstGeom>
          </p:spPr>
        </p:pic>
        <p:cxnSp>
          <p:nvCxnSpPr>
            <p:cNvPr id="13" name="Straight Connector 12"/>
            <p:cNvCxnSpPr/>
            <p:nvPr/>
          </p:nvCxnSpPr>
          <p:spPr>
            <a:xfrm flipV="1">
              <a:off x="1822825" y="6476215"/>
              <a:ext cx="10036095" cy="9252"/>
            </a:xfrm>
            <a:prstGeom prst="line">
              <a:avLst/>
            </a:prstGeom>
            <a:ln cmpd="dbl">
              <a:solidFill>
                <a:srgbClr val="554D56"/>
              </a:solidFill>
            </a:ln>
          </p:spPr>
          <p:style>
            <a:lnRef idx="1">
              <a:schemeClr val="accent1"/>
            </a:lnRef>
            <a:fillRef idx="0">
              <a:schemeClr val="accent1"/>
            </a:fillRef>
            <a:effectRef idx="0">
              <a:schemeClr val="accent1"/>
            </a:effectRef>
            <a:fontRef idx="minor">
              <a:schemeClr val="tx1"/>
            </a:fontRef>
          </p:style>
        </p:cxnSp>
      </p:grpSp>
      <p:sp>
        <p:nvSpPr>
          <p:cNvPr id="23" name="Title 1"/>
          <p:cNvSpPr txBox="1">
            <a:spLocks/>
          </p:cNvSpPr>
          <p:nvPr/>
        </p:nvSpPr>
        <p:spPr>
          <a:xfrm>
            <a:off x="381000" y="356206"/>
            <a:ext cx="8134350" cy="838705"/>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700" b="1" spc="-4" dirty="0">
                <a:solidFill>
                  <a:srgbClr val="18B8C9"/>
                </a:solidFill>
                <a:latin typeface="Arial"/>
                <a:ea typeface="+mn-ea"/>
                <a:cs typeface="Arial"/>
              </a:rPr>
              <a:t>OUTREACH AND SALES: </a:t>
            </a:r>
          </a:p>
          <a:p>
            <a:pPr>
              <a:lnSpc>
                <a:spcPct val="100000"/>
              </a:lnSpc>
              <a:spcBef>
                <a:spcPts val="0"/>
              </a:spcBef>
            </a:pPr>
            <a:r>
              <a:rPr lang="en-US" sz="2700" b="1" dirty="0">
                <a:solidFill>
                  <a:srgbClr val="544D55"/>
                </a:solidFill>
                <a:latin typeface="Arial"/>
                <a:ea typeface="+mn-ea"/>
                <a:cs typeface="Arial"/>
              </a:rPr>
              <a:t>ENROLLMENT WORKFORCE</a:t>
            </a:r>
            <a:endParaRPr lang="en-US" sz="2700" b="1" spc="-4" dirty="0">
              <a:solidFill>
                <a:srgbClr val="18B8C9"/>
              </a:solidFill>
              <a:latin typeface="Arial"/>
              <a:ea typeface="+mn-ea"/>
              <a:cs typeface="Arial"/>
            </a:endParaRPr>
          </a:p>
        </p:txBody>
      </p:sp>
      <p:pic>
        <p:nvPicPr>
          <p:cNvPr id="20" name="Picture 1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2690"/>
          <a:stretch/>
        </p:blipFill>
        <p:spPr>
          <a:xfrm>
            <a:off x="102393" y="1284233"/>
            <a:ext cx="3991279" cy="3287632"/>
          </a:xfrm>
          <a:prstGeom prst="rect">
            <a:avLst/>
          </a:prstGeom>
        </p:spPr>
      </p:pic>
      <p:sp>
        <p:nvSpPr>
          <p:cNvPr id="24" name="TextBox 23"/>
          <p:cNvSpPr txBox="1"/>
          <p:nvPr/>
        </p:nvSpPr>
        <p:spPr>
          <a:xfrm>
            <a:off x="4647373" y="3775869"/>
            <a:ext cx="3902219"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350" b="1" dirty="0">
                <a:solidFill>
                  <a:schemeClr val="tx1">
                    <a:lumMod val="75000"/>
                    <a:lumOff val="25000"/>
                  </a:schemeClr>
                </a:solidFill>
                <a:latin typeface="Arial" panose="020B0604020202020204" pitchFamily="34" charset="0"/>
                <a:cs typeface="Arial" panose="020B0604020202020204" pitchFamily="34" charset="0"/>
              </a:rPr>
              <a:t>Storefronts</a:t>
            </a:r>
          </a:p>
          <a:p>
            <a:pPr marL="214313" indent="-214313">
              <a:buFont typeface="Arial" panose="020B0604020202020204" pitchFamily="34" charset="0"/>
              <a:buChar char="•"/>
            </a:pPr>
            <a:r>
              <a:rPr lang="en-US" sz="1350" dirty="0">
                <a:solidFill>
                  <a:schemeClr val="tx1">
                    <a:lumMod val="75000"/>
                    <a:lumOff val="25000"/>
                  </a:schemeClr>
                </a:solidFill>
                <a:latin typeface="Arial" panose="020B0604020202020204" pitchFamily="34" charset="0"/>
                <a:cs typeface="Arial" panose="020B0604020202020204" pitchFamily="34" charset="0"/>
              </a:rPr>
              <a:t>582 Approved Storefronts</a:t>
            </a:r>
          </a:p>
          <a:p>
            <a:r>
              <a:rPr lang="en-US" sz="1350" b="1" dirty="0">
                <a:solidFill>
                  <a:schemeClr val="tx1">
                    <a:lumMod val="75000"/>
                    <a:lumOff val="25000"/>
                  </a:schemeClr>
                </a:solidFill>
                <a:latin typeface="Arial" panose="020B0604020202020204" pitchFamily="34" charset="0"/>
                <a:cs typeface="Arial" panose="020B0604020202020204" pitchFamily="34" charset="0"/>
              </a:rPr>
              <a:t>Outreach</a:t>
            </a:r>
          </a:p>
          <a:p>
            <a:pPr marL="214313" indent="-214313">
              <a:buFont typeface="Arial" panose="020B0604020202020204" pitchFamily="34" charset="0"/>
              <a:buChar char="•"/>
            </a:pPr>
            <a:r>
              <a:rPr lang="en-US" sz="1350" dirty="0">
                <a:solidFill>
                  <a:schemeClr val="tx1">
                    <a:lumMod val="75000"/>
                    <a:lumOff val="25000"/>
                  </a:schemeClr>
                </a:solidFill>
                <a:latin typeface="Arial" panose="020B0604020202020204" pitchFamily="34" charset="0"/>
                <a:cs typeface="Arial" panose="020B0604020202020204" pitchFamily="34" charset="0"/>
              </a:rPr>
              <a:t>53% enrolled with Certified Partner</a:t>
            </a:r>
          </a:p>
        </p:txBody>
      </p:sp>
      <p:cxnSp>
        <p:nvCxnSpPr>
          <p:cNvPr id="4" name="Straight Connector 3"/>
          <p:cNvCxnSpPr/>
          <p:nvPr/>
        </p:nvCxnSpPr>
        <p:spPr>
          <a:xfrm flipV="1">
            <a:off x="3481593" y="3020682"/>
            <a:ext cx="5433809" cy="71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181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title"/>
          </p:nvPr>
        </p:nvSpPr>
        <p:spPr>
          <a:xfrm>
            <a:off x="287656" y="201121"/>
            <a:ext cx="8568689" cy="830997"/>
          </a:xfrm>
          <a:prstGeom prst="rect">
            <a:avLst/>
          </a:prstGeom>
        </p:spPr>
        <p:txBody>
          <a:bodyPr vert="horz" wrap="square" lIns="0" tIns="0" rIns="0" bIns="0" rtlCol="0" anchor="t">
            <a:spAutoFit/>
          </a:bodyPr>
          <a:lstStyle/>
          <a:p>
            <a:pPr marL="9525"/>
            <a:r>
              <a:rPr lang="en-US" sz="2700" spc="-4" dirty="0"/>
              <a:t>OUTREACH AND SALES: </a:t>
            </a:r>
            <a:br>
              <a:rPr lang="en-US" sz="2700" spc="-4" dirty="0"/>
            </a:br>
            <a:r>
              <a:rPr lang="en-US" sz="2700" dirty="0">
                <a:solidFill>
                  <a:srgbClr val="544D55"/>
                </a:solidFill>
                <a:ea typeface="+mn-ea"/>
              </a:rPr>
              <a:t>OPEN ENROLLMENT 4 STRATEGY PLAN</a:t>
            </a:r>
            <a:endParaRPr sz="2700" dirty="0">
              <a:solidFill>
                <a:srgbClr val="544D55"/>
              </a:solidFill>
              <a:ea typeface="+mn-ea"/>
            </a:endParaRPr>
          </a:p>
        </p:txBody>
      </p:sp>
      <p:sp>
        <p:nvSpPr>
          <p:cNvPr id="7" name="object 4"/>
          <p:cNvSpPr txBox="1">
            <a:spLocks/>
          </p:cNvSpPr>
          <p:nvPr/>
        </p:nvSpPr>
        <p:spPr>
          <a:xfrm>
            <a:off x="531947" y="1155458"/>
            <a:ext cx="8324397" cy="3454792"/>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lvl="1" indent="-173355">
              <a:spcAft>
                <a:spcPts val="1200"/>
              </a:spcAft>
              <a:buFont typeface="Arial"/>
              <a:buChar char="•"/>
              <a:tabLst>
                <a:tab pos="183356" algn="l"/>
              </a:tabLst>
            </a:pPr>
            <a:r>
              <a:rPr lang="en-US" b="1" kern="0" spc="-4" dirty="0">
                <a:solidFill>
                  <a:prstClr val="black">
                    <a:lumMod val="65000"/>
                    <a:lumOff val="35000"/>
                  </a:prstClr>
                </a:solidFill>
                <a:latin typeface="Arial"/>
                <a:cs typeface="Arial"/>
              </a:rPr>
              <a:t>Facilitated </a:t>
            </a:r>
            <a:r>
              <a:rPr lang="en-US" sz="2700" b="1" kern="0" spc="-4" dirty="0">
                <a:solidFill>
                  <a:srgbClr val="DCB626"/>
                </a:solidFill>
                <a:latin typeface="Arial"/>
                <a:cs typeface="Arial"/>
              </a:rPr>
              <a:t>“AMPED UP!” </a:t>
            </a:r>
            <a:r>
              <a:rPr lang="en-US" b="1" kern="0" spc="-4" dirty="0">
                <a:solidFill>
                  <a:prstClr val="black">
                    <a:lumMod val="65000"/>
                    <a:lumOff val="35000"/>
                  </a:prstClr>
                </a:solidFill>
                <a:latin typeface="Arial"/>
                <a:cs typeface="Arial"/>
              </a:rPr>
              <a:t>statewide kick off meetings</a:t>
            </a:r>
          </a:p>
          <a:p>
            <a:pPr marL="525780" lvl="2" indent="-173355">
              <a:spcAft>
                <a:spcPts val="900"/>
              </a:spcAft>
              <a:buFont typeface="Arial"/>
              <a:buChar char="•"/>
              <a:tabLst>
                <a:tab pos="183356" algn="l"/>
              </a:tabLst>
            </a:pPr>
            <a:r>
              <a:rPr lang="en-US" sz="1500" b="1" kern="0" spc="-4" dirty="0">
                <a:solidFill>
                  <a:prstClr val="black">
                    <a:lumMod val="65000"/>
                    <a:lumOff val="35000"/>
                  </a:prstClr>
                </a:solidFill>
                <a:latin typeface="Arial"/>
                <a:cs typeface="Arial"/>
              </a:rPr>
              <a:t>11 Meetings </a:t>
            </a:r>
            <a:r>
              <a:rPr lang="en-US" sz="1500" kern="0" spc="-4" dirty="0">
                <a:solidFill>
                  <a:prstClr val="black">
                    <a:lumMod val="65000"/>
                    <a:lumOff val="35000"/>
                  </a:prstClr>
                </a:solidFill>
                <a:latin typeface="Arial"/>
                <a:cs typeface="Arial"/>
              </a:rPr>
              <a:t>in September 2016</a:t>
            </a:r>
          </a:p>
          <a:p>
            <a:pPr marL="525780" lvl="2" indent="-173355">
              <a:spcAft>
                <a:spcPts val="900"/>
              </a:spcAft>
              <a:buFont typeface="Arial"/>
              <a:buChar char="•"/>
              <a:tabLst>
                <a:tab pos="183356" algn="l"/>
              </a:tabLst>
            </a:pPr>
            <a:r>
              <a:rPr lang="en-US" sz="1500" b="1" kern="0" spc="-4" dirty="0">
                <a:solidFill>
                  <a:prstClr val="black">
                    <a:lumMod val="65000"/>
                    <a:lumOff val="35000"/>
                  </a:prstClr>
                </a:solidFill>
                <a:latin typeface="Arial"/>
                <a:cs typeface="Arial"/>
              </a:rPr>
              <a:t>9 Cities: </a:t>
            </a:r>
            <a:r>
              <a:rPr lang="en-US" sz="1500" kern="0" spc="-4" dirty="0">
                <a:solidFill>
                  <a:prstClr val="black">
                    <a:lumMod val="65000"/>
                    <a:lumOff val="35000"/>
                  </a:prstClr>
                </a:solidFill>
                <a:latin typeface="Arial"/>
                <a:cs typeface="Arial"/>
              </a:rPr>
              <a:t>Oakland, Redding, Fresno, San Diego, Rancho Cucamonga, Garden Grove (2) , Santa Barbara, Los Angeles (2), and Sacramento</a:t>
            </a:r>
          </a:p>
          <a:p>
            <a:pPr marL="525780" lvl="2" indent="-173355">
              <a:spcAft>
                <a:spcPts val="900"/>
              </a:spcAft>
              <a:buFont typeface="Arial"/>
              <a:buChar char="•"/>
              <a:tabLst>
                <a:tab pos="183356" algn="l"/>
              </a:tabLst>
            </a:pPr>
            <a:r>
              <a:rPr lang="en-US" sz="1500" b="1" kern="0" spc="-4" dirty="0">
                <a:solidFill>
                  <a:prstClr val="black">
                    <a:lumMod val="65000"/>
                    <a:lumOff val="35000"/>
                  </a:prstClr>
                </a:solidFill>
                <a:latin typeface="Arial"/>
                <a:cs typeface="Arial"/>
              </a:rPr>
              <a:t>100+ attendees </a:t>
            </a:r>
            <a:r>
              <a:rPr lang="en-US" sz="1500" kern="0" spc="-4" dirty="0">
                <a:solidFill>
                  <a:prstClr val="black">
                    <a:lumMod val="65000"/>
                    <a:lumOff val="35000"/>
                  </a:prstClr>
                </a:solidFill>
                <a:latin typeface="Arial"/>
                <a:cs typeface="Arial"/>
              </a:rPr>
              <a:t>at each of the meeting </a:t>
            </a:r>
            <a:r>
              <a:rPr lang="en-US" sz="1050" kern="0" spc="-4" dirty="0">
                <a:solidFill>
                  <a:prstClr val="black">
                    <a:lumMod val="65000"/>
                    <a:lumOff val="35000"/>
                  </a:prstClr>
                </a:solidFill>
                <a:latin typeface="Arial"/>
                <a:cs typeface="Arial"/>
              </a:rPr>
              <a:t>(except Redding- 40 attendees) </a:t>
            </a:r>
            <a:r>
              <a:rPr lang="en-US" sz="1500" b="1" kern="0" spc="-4" dirty="0">
                <a:solidFill>
                  <a:prstClr val="black">
                    <a:lumMod val="65000"/>
                    <a:lumOff val="35000"/>
                  </a:prstClr>
                </a:solidFill>
                <a:latin typeface="Arial"/>
                <a:cs typeface="Arial"/>
              </a:rPr>
              <a:t>= </a:t>
            </a:r>
            <a:r>
              <a:rPr lang="en-US" sz="1500" b="1" kern="0" spc="-4" dirty="0">
                <a:solidFill>
                  <a:prstClr val="black">
                    <a:lumMod val="65000"/>
                    <a:lumOff val="35000"/>
                  </a:prstClr>
                </a:solidFill>
                <a:latin typeface="Arial"/>
                <a:cs typeface="Arial"/>
              </a:rPr>
              <a:t>1,000+ </a:t>
            </a:r>
            <a:r>
              <a:rPr lang="en-US" sz="1500" b="1" kern="0" spc="-4" dirty="0">
                <a:solidFill>
                  <a:prstClr val="black">
                    <a:lumMod val="65000"/>
                    <a:lumOff val="35000"/>
                  </a:prstClr>
                </a:solidFill>
                <a:latin typeface="Arial"/>
                <a:cs typeface="Arial"/>
              </a:rPr>
              <a:t>attendees </a:t>
            </a:r>
            <a:r>
              <a:rPr lang="en-US" sz="1500" b="1" kern="0" spc="-4" dirty="0">
                <a:solidFill>
                  <a:prstClr val="black">
                    <a:lumMod val="65000"/>
                    <a:lumOff val="35000"/>
                  </a:prstClr>
                </a:solidFill>
                <a:latin typeface="Arial"/>
                <a:cs typeface="Arial"/>
              </a:rPr>
              <a:t>overall</a:t>
            </a:r>
            <a:endParaRPr lang="en-US" sz="1500" b="1" kern="0" spc="-4" dirty="0">
              <a:solidFill>
                <a:prstClr val="black">
                  <a:lumMod val="65000"/>
                  <a:lumOff val="35000"/>
                </a:prstClr>
              </a:solidFill>
              <a:latin typeface="Arial"/>
              <a:cs typeface="Arial"/>
            </a:endParaRPr>
          </a:p>
          <a:p>
            <a:pPr marL="525780" lvl="2" indent="-173355">
              <a:spcAft>
                <a:spcPts val="900"/>
              </a:spcAft>
              <a:buFont typeface="Arial"/>
              <a:buChar char="•"/>
              <a:tabLst>
                <a:tab pos="183356" algn="l"/>
              </a:tabLst>
            </a:pPr>
            <a:r>
              <a:rPr lang="en-US" sz="1500" b="1" kern="0" spc="-4" dirty="0">
                <a:solidFill>
                  <a:prstClr val="black">
                    <a:lumMod val="65000"/>
                    <a:lumOff val="35000"/>
                  </a:prstClr>
                </a:solidFill>
                <a:latin typeface="Arial"/>
                <a:cs typeface="Arial"/>
              </a:rPr>
              <a:t>Certified Enrollment Representatives: </a:t>
            </a:r>
            <a:r>
              <a:rPr lang="en-US" sz="1500" kern="0" spc="-4" dirty="0">
                <a:solidFill>
                  <a:prstClr val="black">
                    <a:lumMod val="65000"/>
                    <a:lumOff val="35000"/>
                  </a:prstClr>
                </a:solidFill>
                <a:latin typeface="Arial"/>
                <a:cs typeface="Arial"/>
              </a:rPr>
              <a:t>Certified Insurance Agents and Certified Application/Enrollment Counselors; and </a:t>
            </a:r>
          </a:p>
          <a:p>
            <a:pPr marL="525780" lvl="2" indent="-173355">
              <a:spcAft>
                <a:spcPts val="900"/>
              </a:spcAft>
              <a:buFont typeface="Arial"/>
              <a:buChar char="•"/>
              <a:tabLst>
                <a:tab pos="183356" algn="l"/>
              </a:tabLst>
            </a:pPr>
            <a:r>
              <a:rPr lang="en-US" sz="1500" b="1" kern="0" spc="-4" dirty="0">
                <a:solidFill>
                  <a:prstClr val="black">
                    <a:lumMod val="65000"/>
                    <a:lumOff val="35000"/>
                  </a:prstClr>
                </a:solidFill>
                <a:latin typeface="Arial"/>
                <a:cs typeface="Arial"/>
              </a:rPr>
              <a:t>Local Partners: </a:t>
            </a:r>
            <a:r>
              <a:rPr lang="en-US" sz="1500" kern="0" spc="-4" dirty="0">
                <a:solidFill>
                  <a:prstClr val="black">
                    <a:lumMod val="65000"/>
                    <a:lumOff val="35000"/>
                  </a:prstClr>
                </a:solidFill>
                <a:latin typeface="Arial"/>
                <a:cs typeface="Arial"/>
              </a:rPr>
              <a:t>Health/Dental/Vision Plan Representatives, County Medi-Cal Representatives, Elected Officials, and Community Partners</a:t>
            </a:r>
          </a:p>
          <a:p>
            <a:pPr marL="525780" lvl="2" indent="-173355">
              <a:spcAft>
                <a:spcPts val="900"/>
              </a:spcAft>
              <a:buFont typeface="Arial"/>
              <a:buChar char="•"/>
              <a:tabLst>
                <a:tab pos="183356" algn="l"/>
              </a:tabLst>
            </a:pPr>
            <a:r>
              <a:rPr lang="en-US" sz="1500" b="1" kern="0" spc="-4" dirty="0">
                <a:solidFill>
                  <a:prstClr val="black">
                    <a:lumMod val="65000"/>
                    <a:lumOff val="35000"/>
                  </a:prstClr>
                </a:solidFill>
                <a:latin typeface="Arial"/>
                <a:cs typeface="Arial"/>
              </a:rPr>
              <a:t>Trained our Sales Partners </a:t>
            </a:r>
            <a:r>
              <a:rPr lang="en-US" sz="1500" kern="0" spc="-4" dirty="0">
                <a:solidFill>
                  <a:prstClr val="black">
                    <a:lumMod val="65000"/>
                    <a:lumOff val="35000"/>
                  </a:prstClr>
                </a:solidFill>
                <a:latin typeface="Arial"/>
                <a:cs typeface="Arial"/>
              </a:rPr>
              <a:t>with enrollment strategies and how to outreach and educate their communities to enroll in Covered California. </a:t>
            </a:r>
          </a:p>
        </p:txBody>
      </p:sp>
      <p:sp>
        <p:nvSpPr>
          <p:cNvPr id="2" name="Slide Number Placeholder 1"/>
          <p:cNvSpPr>
            <a:spLocks noGrp="1"/>
          </p:cNvSpPr>
          <p:nvPr>
            <p:ph type="sldNum" sz="quarter" idx="7"/>
          </p:nvPr>
        </p:nvSpPr>
        <p:spPr/>
        <p:txBody>
          <a:bodyPr/>
          <a:lstStyle/>
          <a:p>
            <a:pPr marL="55245"/>
            <a:fld id="{81D60167-4931-47E6-BA6A-407CBD079E47}" type="slidenum">
              <a:rPr lang="en-US" spc="-4"/>
              <a:pPr marL="55245"/>
              <a:t>8</a:t>
            </a:fld>
            <a:endParaRPr lang="en-US" spc="-4" dirty="0"/>
          </a:p>
        </p:txBody>
      </p:sp>
      <p:pic>
        <p:nvPicPr>
          <p:cNvPr id="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1230"/>
          <a:stretch/>
        </p:blipFill>
        <p:spPr bwMode="auto">
          <a:xfrm>
            <a:off x="7408378" y="1032118"/>
            <a:ext cx="1550810" cy="6405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9543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DBB6A31880044912FEB75B9096A3A" ma:contentTypeVersion="0" ma:contentTypeDescription="Create a new document." ma:contentTypeScope="" ma:versionID="f480de67afc285b49e1c6ac965ca580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C75C96-EA76-4D05-86ED-927C49337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99EB1D5-0B80-47D4-B23C-06C4AF511F32}">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132CD9C-5346-4400-AC63-0BCD5E4BE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12981</TotalTime>
  <Words>3693</Words>
  <Application>Microsoft Office PowerPoint</Application>
  <PresentationFormat>On-screen Show (16:9)</PresentationFormat>
  <Paragraphs>556</Paragraphs>
  <Slides>40</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MS Gothic</vt:lpstr>
      <vt:lpstr>Arial</vt:lpstr>
      <vt:lpstr>Calibri</vt:lpstr>
      <vt:lpstr>Cambria</vt:lpstr>
      <vt:lpstr>Courier New</vt:lpstr>
      <vt:lpstr>Gill Sans</vt:lpstr>
      <vt:lpstr>Helvetica Light</vt:lpstr>
      <vt:lpstr>Helvetica Neue</vt:lpstr>
      <vt:lpstr>Kalinga</vt:lpstr>
      <vt:lpstr>Montserrat</vt:lpstr>
      <vt:lpstr>Montserrat Light</vt:lpstr>
      <vt:lpstr>Times New Roman</vt:lpstr>
      <vt:lpstr>Wingdings</vt:lpstr>
      <vt:lpstr>ヒラギノ角ゴ ProN W3</vt:lpstr>
      <vt:lpstr>Custom Design</vt:lpstr>
      <vt:lpstr>PLAN MANAGEMENT ADVISORY GROUP</vt:lpstr>
      <vt:lpstr>WELCOME AND AGENDA REVIEW</vt:lpstr>
      <vt:lpstr>AGENDA</vt:lpstr>
      <vt:lpstr>OPEN ENROLLMENT 4</vt:lpstr>
      <vt:lpstr>Covered California: Open Enrollment 4</vt:lpstr>
      <vt:lpstr>Covered California: Open Enrollment 4</vt:lpstr>
      <vt:lpstr>Covered California: Open Enrollment 4</vt:lpstr>
      <vt:lpstr>PowerPoint Presentation</vt:lpstr>
      <vt:lpstr>OUTREACH AND SALES:  OPEN ENROLLMENT 4 STRATEGY PLAN</vt:lpstr>
      <vt:lpstr>OUTREACH AND SALES:  OPEN ENROLLMENT 4 STRATEGY PLAN</vt:lpstr>
      <vt:lpstr>OUTREACH AND SALES:  OPEN ENROLLMENT 4 STRATEGY PLAN</vt:lpstr>
      <vt:lpstr>OUTREACH AND SALES:  OPPORTUNITIES TO ENGAGE</vt:lpstr>
      <vt:lpstr>OUTREACH AND SALES:  STOREFRONT PROGRAM</vt:lpstr>
      <vt:lpstr>OUTREACH AND SALES: CURRENT EVENTS</vt:lpstr>
      <vt:lpstr>OUTREACH AND SALES:  PARTNERSHIPS</vt:lpstr>
      <vt:lpstr>PowerPoint Presentation</vt:lpstr>
      <vt:lpstr>PowerPoint Presentation</vt:lpstr>
      <vt:lpstr>MARKETING: TOP PERFORMING MESSAGE TOPICS</vt:lpstr>
      <vt:lpstr>Marketing:  Applying the research learnings to OE 4 creative</vt:lpstr>
      <vt:lpstr>PowerPoint Presentation</vt:lpstr>
      <vt:lpstr>MARKETING:  MEDIA PLAN- TARGET AUDIENCE</vt:lpstr>
      <vt:lpstr>MARKETING: MEDIA PLAN- CAMPAIGN TIMING AND ELECTION CONSIDERATIONS</vt:lpstr>
      <vt:lpstr>MARKETING:  MEDIA PLAN- TARGET MARKETS &amp; SEGMENTS</vt:lpstr>
      <vt:lpstr>MARKETING:  MEDIA PLAN- PAID MEDIA CHANNELS BY SEGMENT</vt:lpstr>
      <vt:lpstr>PowerPoint Presentation</vt:lpstr>
      <vt:lpstr>PowerPoint Presentation</vt:lpstr>
      <vt:lpstr>INTRODUCTION TO 2018 CERTIFICATION </vt:lpstr>
      <vt:lpstr>Proposed 2018 QHP CERTIFICATION Milestones</vt:lpstr>
      <vt:lpstr>QHP Individual Marketplace Principles</vt:lpstr>
      <vt:lpstr>QHP Covered California for Small Business Principles</vt:lpstr>
      <vt:lpstr>QDP Individual &amp; CCSB Marketplaces Principles</vt:lpstr>
      <vt:lpstr>  BENEFITS WORK GROUP 2018 UPDATE</vt:lpstr>
      <vt:lpstr>STRATEGY FOR PATIENT-CENTERED BENEFIT PLAN DESIGNS</vt:lpstr>
      <vt:lpstr>2018 BENEFIT DESIGN WORK GROUP: STILL ADDRESSING</vt:lpstr>
      <vt:lpstr>2018 BENEFIT DESIGN WORK GROUP: STILL ADDRESSING</vt:lpstr>
      <vt:lpstr>2018 BENEFIT DESIGN WORK GROUP: STILL ADDRESING</vt:lpstr>
      <vt:lpstr>2018 BENEFIT DESIGN WORK GROUP: TO BE ADDRESSED</vt:lpstr>
      <vt:lpstr>2018 BENEFIT DESIGN WORK GROUP: ITEMS WITH CONSENSUS</vt:lpstr>
      <vt:lpstr>WRAP UP AND NEXT STEPS</vt:lpstr>
      <vt:lpstr>PowerPoint Presentation</vt:lpstr>
    </vt:vector>
  </TitlesOfParts>
  <Company>Ogilvy &amp; Mather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Morris</dc:creator>
  <cp:lastModifiedBy>Petersen, Lindsay (CoveredCA)</cp:lastModifiedBy>
  <cp:revision>737</cp:revision>
  <cp:lastPrinted>2016-10-20T00:10:20Z</cp:lastPrinted>
  <dcterms:created xsi:type="dcterms:W3CDTF">2012-12-03T22:24:20Z</dcterms:created>
  <dcterms:modified xsi:type="dcterms:W3CDTF">2016-10-20T15:54:06Z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0x010100731DBB6A31880044912FEB75B9096A3A</vt:lpwstr>
  </property>
</Properties>
</file>